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1"/>
  </p:notesMasterIdLst>
  <p:sldIdLst>
    <p:sldId id="256" r:id="rId2"/>
    <p:sldId id="257" r:id="rId3"/>
    <p:sldId id="258" r:id="rId4"/>
    <p:sldId id="263" r:id="rId5"/>
    <p:sldId id="259" r:id="rId6"/>
    <p:sldId id="260" r:id="rId7"/>
    <p:sldId id="262" r:id="rId8"/>
    <p:sldId id="261"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20"/>
    <p:restoredTop sz="94643"/>
  </p:normalViewPr>
  <p:slideViewPr>
    <p:cSldViewPr snapToGrid="0">
      <p:cViewPr varScale="1">
        <p:scale>
          <a:sx n="115" d="100"/>
          <a:sy n="115" d="100"/>
        </p:scale>
        <p:origin x="600" y="192"/>
      </p:cViewPr>
      <p:guideLst/>
    </p:cSldViewPr>
  </p:slideViewPr>
  <p:notesTextViewPr>
    <p:cViewPr>
      <p:scale>
        <a:sx n="1" d="1"/>
        <a:sy n="1" d="1"/>
      </p:scale>
      <p:origin x="0" y="0"/>
    </p:cViewPr>
  </p:notesTextViewPr>
  <p:notesViewPr>
    <p:cSldViewPr snapToGrid="0">
      <p:cViewPr varScale="1">
        <p:scale>
          <a:sx n="92" d="100"/>
          <a:sy n="92" d="100"/>
        </p:scale>
        <p:origin x="4072"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356251-02A3-4442-819B-7D9F967E66CF}" type="datetimeFigureOut">
              <a:rPr lang="en-US" smtClean="0"/>
              <a:t>6/4/26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416553-8B03-4444-9120-101612468582}" type="slidenum">
              <a:rPr lang="en-US" smtClean="0"/>
              <a:t>‹#›</a:t>
            </a:fld>
            <a:endParaRPr lang="en-US"/>
          </a:p>
        </p:txBody>
      </p:sp>
    </p:spTree>
    <p:extLst>
      <p:ext uri="{BB962C8B-B14F-4D97-AF65-F5344CB8AC3E}">
        <p14:creationId xmlns:p14="http://schemas.microsoft.com/office/powerpoint/2010/main" val="3058992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416553-8B03-4444-9120-101612468582}" type="slidenum">
              <a:rPr lang="en-US" smtClean="0"/>
              <a:t>1</a:t>
            </a:fld>
            <a:endParaRPr lang="en-US"/>
          </a:p>
        </p:txBody>
      </p:sp>
    </p:spTree>
    <p:extLst>
      <p:ext uri="{BB962C8B-B14F-4D97-AF65-F5344CB8AC3E}">
        <p14:creationId xmlns:p14="http://schemas.microsoft.com/office/powerpoint/2010/main" val="3460338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Priest for 19 years. Tell the story about the parishioner who asked for a Thanksgiving for their grandchild – “it was the third cycle of IVF”</a:t>
            </a:r>
          </a:p>
        </p:txBody>
      </p:sp>
      <p:sp>
        <p:nvSpPr>
          <p:cNvPr id="4" name="Slide Number Placeholder 3"/>
          <p:cNvSpPr>
            <a:spLocks noGrp="1"/>
          </p:cNvSpPr>
          <p:nvPr>
            <p:ph type="sldNum" sz="quarter" idx="5"/>
          </p:nvPr>
        </p:nvSpPr>
        <p:spPr/>
        <p:txBody>
          <a:bodyPr/>
          <a:lstStyle/>
          <a:p>
            <a:fld id="{ED416553-8B03-4444-9120-101612468582}" type="slidenum">
              <a:rPr lang="en-US" smtClean="0"/>
              <a:t>2</a:t>
            </a:fld>
            <a:endParaRPr lang="en-US"/>
          </a:p>
        </p:txBody>
      </p:sp>
    </p:spTree>
    <p:extLst>
      <p:ext uri="{BB962C8B-B14F-4D97-AF65-F5344CB8AC3E}">
        <p14:creationId xmlns:p14="http://schemas.microsoft.com/office/powerpoint/2010/main" val="1518327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never-events are based on the idea that certain acts and certain intentions are ALWAYS WRONG – a deontological morality (but from the perspective of afterlife and judgment, doing duty has the best consequences)</a:t>
            </a:r>
          </a:p>
        </p:txBody>
      </p:sp>
      <p:sp>
        <p:nvSpPr>
          <p:cNvPr id="4" name="Slide Number Placeholder 3"/>
          <p:cNvSpPr>
            <a:spLocks noGrp="1"/>
          </p:cNvSpPr>
          <p:nvPr>
            <p:ph type="sldNum" sz="quarter" idx="5"/>
          </p:nvPr>
        </p:nvSpPr>
        <p:spPr/>
        <p:txBody>
          <a:bodyPr/>
          <a:lstStyle/>
          <a:p>
            <a:fld id="{ED416553-8B03-4444-9120-101612468582}" type="slidenum">
              <a:rPr lang="en-US" smtClean="0"/>
              <a:t>3</a:t>
            </a:fld>
            <a:endParaRPr lang="en-US"/>
          </a:p>
        </p:txBody>
      </p:sp>
    </p:spTree>
    <p:extLst>
      <p:ext uri="{BB962C8B-B14F-4D97-AF65-F5344CB8AC3E}">
        <p14:creationId xmlns:p14="http://schemas.microsoft.com/office/powerpoint/2010/main" val="821444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D7224-D173-A0E3-F8FD-D443AA9843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37534A-2C16-07F6-CFCF-8CB4F2B31D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516A1C-F8F5-2827-07F5-6F04E5B596E8}"/>
              </a:ext>
            </a:extLst>
          </p:cNvPr>
          <p:cNvSpPr>
            <a:spLocks noGrp="1"/>
          </p:cNvSpPr>
          <p:nvPr>
            <p:ph type="body" idx="1"/>
          </p:nvPr>
        </p:nvSpPr>
        <p:spPr/>
        <p:txBody>
          <a:bodyPr/>
          <a:lstStyle/>
          <a:p>
            <a:r>
              <a:rPr lang="en-US" dirty="0"/>
              <a:t>Our never-events are based on the idea that certain acts and certain intentions are ALWAYS WRONG – a deontological morality (but from the perspective of afterlife and judgment, doing duty has the best consequences)</a:t>
            </a:r>
          </a:p>
        </p:txBody>
      </p:sp>
      <p:sp>
        <p:nvSpPr>
          <p:cNvPr id="4" name="Slide Number Placeholder 3">
            <a:extLst>
              <a:ext uri="{FF2B5EF4-FFF2-40B4-BE49-F238E27FC236}">
                <a16:creationId xmlns:a16="http://schemas.microsoft.com/office/drawing/2014/main" id="{5F5B1527-BFF0-B2AC-B5C9-7A8A51672087}"/>
              </a:ext>
            </a:extLst>
          </p:cNvPr>
          <p:cNvSpPr>
            <a:spLocks noGrp="1"/>
          </p:cNvSpPr>
          <p:nvPr>
            <p:ph type="sldNum" sz="quarter" idx="5"/>
          </p:nvPr>
        </p:nvSpPr>
        <p:spPr/>
        <p:txBody>
          <a:bodyPr/>
          <a:lstStyle/>
          <a:p>
            <a:fld id="{ED416553-8B03-4444-9120-101612468582}" type="slidenum">
              <a:rPr lang="en-US" smtClean="0"/>
              <a:t>4</a:t>
            </a:fld>
            <a:endParaRPr lang="en-US"/>
          </a:p>
        </p:txBody>
      </p:sp>
    </p:spTree>
    <p:extLst>
      <p:ext uri="{BB962C8B-B14F-4D97-AF65-F5344CB8AC3E}">
        <p14:creationId xmlns:p14="http://schemas.microsoft.com/office/powerpoint/2010/main" val="475420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Stress the pastoral need that if a Catholic says NO to amniocentesis, [NO MEANS NO] and clearly understand the risks, that continued clinical pressure to choose the “safer” option disrespects the faith of the patient. But also affirm that Catholics are not averse to DNR orders where medical intervention would constitute extraordinary means.</a:t>
            </a:r>
          </a:p>
        </p:txBody>
      </p:sp>
      <p:sp>
        <p:nvSpPr>
          <p:cNvPr id="4" name="Slide Number Placeholder 3"/>
          <p:cNvSpPr>
            <a:spLocks noGrp="1"/>
          </p:cNvSpPr>
          <p:nvPr>
            <p:ph type="sldNum" sz="quarter" idx="5"/>
          </p:nvPr>
        </p:nvSpPr>
        <p:spPr/>
        <p:txBody>
          <a:bodyPr/>
          <a:lstStyle/>
          <a:p>
            <a:fld id="{ED416553-8B03-4444-9120-101612468582}" type="slidenum">
              <a:rPr lang="en-US" smtClean="0"/>
              <a:t>5</a:t>
            </a:fld>
            <a:endParaRPr lang="en-US"/>
          </a:p>
        </p:txBody>
      </p:sp>
    </p:spTree>
    <p:extLst>
      <p:ext uri="{BB962C8B-B14F-4D97-AF65-F5344CB8AC3E}">
        <p14:creationId xmlns:p14="http://schemas.microsoft.com/office/powerpoint/2010/main" val="2314224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well known that Catholic teaching rejects the idea of destroying embryos. But we have a further principle of where and how they should be created. Natural </a:t>
            </a:r>
            <a:r>
              <a:rPr lang="en-US" dirty="0" err="1"/>
              <a:t>Ferility</a:t>
            </a:r>
            <a:r>
              <a:rPr lang="en-US" dirty="0"/>
              <a:t> practitioners will use a combination of apps, symptoms, and hyperfertility treatments to </a:t>
            </a:r>
            <a:r>
              <a:rPr lang="en-US" dirty="0" err="1"/>
              <a:t>maximise</a:t>
            </a:r>
            <a:r>
              <a:rPr lang="en-US" dirty="0"/>
              <a:t> natural conception. This may not be the first tool of most consultants but respect Catholics’ right to prefer it rather than leaning into IVF</a:t>
            </a:r>
          </a:p>
        </p:txBody>
      </p:sp>
      <p:sp>
        <p:nvSpPr>
          <p:cNvPr id="4" name="Slide Number Placeholder 3"/>
          <p:cNvSpPr>
            <a:spLocks noGrp="1"/>
          </p:cNvSpPr>
          <p:nvPr>
            <p:ph type="sldNum" sz="quarter" idx="5"/>
          </p:nvPr>
        </p:nvSpPr>
        <p:spPr/>
        <p:txBody>
          <a:bodyPr/>
          <a:lstStyle/>
          <a:p>
            <a:fld id="{ED416553-8B03-4444-9120-101612468582}" type="slidenum">
              <a:rPr lang="en-US" smtClean="0"/>
              <a:t>6</a:t>
            </a:fld>
            <a:endParaRPr lang="en-US"/>
          </a:p>
        </p:txBody>
      </p:sp>
    </p:spTree>
    <p:extLst>
      <p:ext uri="{BB962C8B-B14F-4D97-AF65-F5344CB8AC3E}">
        <p14:creationId xmlns:p14="http://schemas.microsoft.com/office/powerpoint/2010/main" val="2719702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0C20D-1037-4D7D-E040-2013ADB0E3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3BD30B-63E2-2032-5AFE-DE6860A675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EF8020-5280-C572-216D-989EE88F608C}"/>
              </a:ext>
            </a:extLst>
          </p:cNvPr>
          <p:cNvSpPr>
            <a:spLocks noGrp="1"/>
          </p:cNvSpPr>
          <p:nvPr>
            <p:ph type="body" idx="1"/>
          </p:nvPr>
        </p:nvSpPr>
        <p:spPr/>
        <p:txBody>
          <a:bodyPr/>
          <a:lstStyle/>
          <a:p>
            <a:r>
              <a:rPr lang="en-US" dirty="0"/>
              <a:t>Religious rights have the same protection in law as racial, sexual and other equality rights. If you allow a Catholic to exercise their religious rights, they may choose to die sooner but die happier. You may believe there is no afterlife where they can be rewarded, but that is not your decision to make.</a:t>
            </a:r>
          </a:p>
        </p:txBody>
      </p:sp>
      <p:sp>
        <p:nvSpPr>
          <p:cNvPr id="4" name="Slide Number Placeholder 3">
            <a:extLst>
              <a:ext uri="{FF2B5EF4-FFF2-40B4-BE49-F238E27FC236}">
                <a16:creationId xmlns:a16="http://schemas.microsoft.com/office/drawing/2014/main" id="{C9459DAB-A9EB-8149-DB21-516A6EC2A1A9}"/>
              </a:ext>
            </a:extLst>
          </p:cNvPr>
          <p:cNvSpPr>
            <a:spLocks noGrp="1"/>
          </p:cNvSpPr>
          <p:nvPr>
            <p:ph type="sldNum" sz="quarter" idx="5"/>
          </p:nvPr>
        </p:nvSpPr>
        <p:spPr/>
        <p:txBody>
          <a:bodyPr/>
          <a:lstStyle/>
          <a:p>
            <a:fld id="{ED416553-8B03-4444-9120-101612468582}" type="slidenum">
              <a:rPr lang="en-US" smtClean="0"/>
              <a:t>7</a:t>
            </a:fld>
            <a:endParaRPr lang="en-US"/>
          </a:p>
        </p:txBody>
      </p:sp>
    </p:spTree>
    <p:extLst>
      <p:ext uri="{BB962C8B-B14F-4D97-AF65-F5344CB8AC3E}">
        <p14:creationId xmlns:p14="http://schemas.microsoft.com/office/powerpoint/2010/main" val="3422253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Catholics are not obliged to do certain things but may want to do so in the belief that they will be rewarded by God. Gianna Molla and Chiara Corbella Petrillo</a:t>
            </a:r>
          </a:p>
        </p:txBody>
      </p:sp>
      <p:sp>
        <p:nvSpPr>
          <p:cNvPr id="4" name="Slide Number Placeholder 3"/>
          <p:cNvSpPr>
            <a:spLocks noGrp="1"/>
          </p:cNvSpPr>
          <p:nvPr>
            <p:ph type="sldNum" sz="quarter" idx="5"/>
          </p:nvPr>
        </p:nvSpPr>
        <p:spPr/>
        <p:txBody>
          <a:bodyPr/>
          <a:lstStyle/>
          <a:p>
            <a:fld id="{ED416553-8B03-4444-9120-101612468582}" type="slidenum">
              <a:rPr lang="en-US" smtClean="0"/>
              <a:t>8</a:t>
            </a:fld>
            <a:endParaRPr lang="en-US"/>
          </a:p>
        </p:txBody>
      </p:sp>
    </p:spTree>
    <p:extLst>
      <p:ext uri="{BB962C8B-B14F-4D97-AF65-F5344CB8AC3E}">
        <p14:creationId xmlns:p14="http://schemas.microsoft.com/office/powerpoint/2010/main" val="26273991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E0E30-90A0-96A5-466A-35411C4B00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C72418-1780-50A1-5605-49479293E7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584BE8-034F-106D-C539-1481574B587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2EE918-B85D-CAE0-0130-5E22536DB54B}"/>
              </a:ext>
            </a:extLst>
          </p:cNvPr>
          <p:cNvSpPr>
            <a:spLocks noGrp="1"/>
          </p:cNvSpPr>
          <p:nvPr>
            <p:ph type="sldNum" sz="quarter" idx="5"/>
          </p:nvPr>
        </p:nvSpPr>
        <p:spPr/>
        <p:txBody>
          <a:bodyPr/>
          <a:lstStyle/>
          <a:p>
            <a:fld id="{ED416553-8B03-4444-9120-101612468582}" type="slidenum">
              <a:rPr lang="en-US" smtClean="0"/>
              <a:t>9</a:t>
            </a:fld>
            <a:endParaRPr lang="en-US"/>
          </a:p>
        </p:txBody>
      </p:sp>
    </p:spTree>
    <p:extLst>
      <p:ext uri="{BB962C8B-B14F-4D97-AF65-F5344CB8AC3E}">
        <p14:creationId xmlns:p14="http://schemas.microsoft.com/office/powerpoint/2010/main" val="304039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6/4/26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6/4/26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6/4/26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6/4/26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US"/>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5059C3-6A89-4494-99FF-5A4D6FFD50EB}" type="datetimeFigureOut">
              <a:rPr lang="en-US" dirty="0"/>
              <a:t>6/4/26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6/4/26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6/4/26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6/4/26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6/4/26</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D525BB-DA17-4BA0-B3C8-3AC3ABC827E6}" type="datetimeFigureOut">
              <a:rPr lang="en-US" dirty="0"/>
              <a:t>6/4/26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16C4C9A-3960-41CF-A4E9-2A8FB932454B}" type="datetimeFigureOut">
              <a:rPr lang="en-US" dirty="0"/>
              <a:t>6/4/26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6/4/26</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69B59-F646-2EBE-5677-A90503713DFA}"/>
              </a:ext>
            </a:extLst>
          </p:cNvPr>
          <p:cNvSpPr>
            <a:spLocks noGrp="1"/>
          </p:cNvSpPr>
          <p:nvPr>
            <p:ph type="ctrTitle"/>
          </p:nvPr>
        </p:nvSpPr>
        <p:spPr>
          <a:xfrm>
            <a:off x="-178420" y="5163016"/>
            <a:ext cx="10214517" cy="2268559"/>
          </a:xfrm>
        </p:spPr>
        <p:txBody>
          <a:bodyPr>
            <a:normAutofit/>
          </a:bodyPr>
          <a:lstStyle/>
          <a:p>
            <a:pPr algn="ctr"/>
            <a:r>
              <a:rPr lang="en-US" sz="5400" dirty="0"/>
              <a:t>Catholic Ethics</a:t>
            </a:r>
            <a:br>
              <a:rPr lang="en-US" sz="5400" dirty="0"/>
            </a:br>
            <a:r>
              <a:rPr lang="en-US" sz="5400" dirty="0" err="1"/>
              <a:t>Revd</a:t>
            </a:r>
            <a:r>
              <a:rPr lang="en-US" sz="5400" dirty="0"/>
              <a:t> Dr Gareth Leyshon</a:t>
            </a:r>
          </a:p>
        </p:txBody>
      </p:sp>
      <p:pic>
        <p:nvPicPr>
          <p:cNvPr id="1026" name="Picture 2" descr="St. Peter's Basilica">
            <a:extLst>
              <a:ext uri="{FF2B5EF4-FFF2-40B4-BE49-F238E27FC236}">
                <a16:creationId xmlns:a16="http://schemas.microsoft.com/office/drawing/2014/main" id="{A1B0AADC-ABC9-E1CB-8FA5-6910D5516B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327"/>
          <a:stretch>
            <a:fillRect/>
          </a:stretch>
        </p:blipFill>
        <p:spPr bwMode="auto">
          <a:xfrm>
            <a:off x="2169804" y="245328"/>
            <a:ext cx="5518067" cy="471696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UKCEN logo">
            <a:extLst>
              <a:ext uri="{FF2B5EF4-FFF2-40B4-BE49-F238E27FC236}">
                <a16:creationId xmlns:a16="http://schemas.microsoft.com/office/drawing/2014/main" id="{A4A545BA-AC4E-2EBC-EF7F-E38E603C45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4326" y="245328"/>
            <a:ext cx="2937344" cy="1441969"/>
          </a:xfrm>
          <a:prstGeom prst="rect">
            <a:avLst/>
          </a:prstGeom>
          <a:solidFill>
            <a:schemeClr val="tx1"/>
          </a:solidFill>
        </p:spPr>
      </p:pic>
      <p:sp>
        <p:nvSpPr>
          <p:cNvPr id="4" name="TextBox 3">
            <a:extLst>
              <a:ext uri="{FF2B5EF4-FFF2-40B4-BE49-F238E27FC236}">
                <a16:creationId xmlns:a16="http://schemas.microsoft.com/office/drawing/2014/main" id="{1BD9987D-8322-BC33-61C8-392A5E769255}"/>
              </a:ext>
            </a:extLst>
          </p:cNvPr>
          <p:cNvSpPr txBox="1"/>
          <p:nvPr/>
        </p:nvSpPr>
        <p:spPr>
          <a:xfrm>
            <a:off x="9030538" y="1888019"/>
            <a:ext cx="3065263" cy="523220"/>
          </a:xfrm>
          <a:prstGeom prst="rect">
            <a:avLst/>
          </a:prstGeom>
          <a:noFill/>
        </p:spPr>
        <p:txBody>
          <a:bodyPr wrap="none" rtlCol="0">
            <a:spAutoFit/>
          </a:bodyPr>
          <a:lstStyle/>
          <a:p>
            <a:r>
              <a:rPr lang="en-US" sz="2800" b="1" dirty="0">
                <a:solidFill>
                  <a:schemeClr val="bg1"/>
                </a:solidFill>
              </a:rPr>
              <a:t>2026 Conference</a:t>
            </a:r>
          </a:p>
        </p:txBody>
      </p:sp>
      <p:sp>
        <p:nvSpPr>
          <p:cNvPr id="5" name="TextBox 4">
            <a:extLst>
              <a:ext uri="{FF2B5EF4-FFF2-40B4-BE49-F238E27FC236}">
                <a16:creationId xmlns:a16="http://schemas.microsoft.com/office/drawing/2014/main" id="{01E61F47-D49B-9B6D-7EA7-73D72E7A91DC}"/>
              </a:ext>
            </a:extLst>
          </p:cNvPr>
          <p:cNvSpPr txBox="1"/>
          <p:nvPr/>
        </p:nvSpPr>
        <p:spPr>
          <a:xfrm>
            <a:off x="9157176" y="5881796"/>
            <a:ext cx="2938625" cy="830997"/>
          </a:xfrm>
          <a:prstGeom prst="rect">
            <a:avLst/>
          </a:prstGeom>
          <a:noFill/>
        </p:spPr>
        <p:txBody>
          <a:bodyPr wrap="none" rtlCol="0">
            <a:spAutoFit/>
          </a:bodyPr>
          <a:lstStyle/>
          <a:p>
            <a:r>
              <a:rPr lang="en-US" sz="2400" b="1" dirty="0" err="1">
                <a:solidFill>
                  <a:schemeClr val="bg1"/>
                </a:solidFill>
              </a:rPr>
              <a:t>Gareth.Leyshon</a:t>
            </a:r>
            <a:r>
              <a:rPr lang="en-US" sz="2400" b="1" dirty="0">
                <a:solidFill>
                  <a:schemeClr val="bg1"/>
                </a:solidFill>
              </a:rPr>
              <a:t>@</a:t>
            </a:r>
          </a:p>
          <a:p>
            <a:r>
              <a:rPr lang="en-US" sz="2400" b="1" dirty="0" err="1">
                <a:solidFill>
                  <a:schemeClr val="bg1"/>
                </a:solidFill>
              </a:rPr>
              <a:t>cardiffmenevia.org</a:t>
            </a:r>
            <a:endParaRPr lang="en-US" sz="2400" b="1" dirty="0">
              <a:solidFill>
                <a:schemeClr val="bg1"/>
              </a:solidFill>
            </a:endParaRPr>
          </a:p>
        </p:txBody>
      </p:sp>
    </p:spTree>
    <p:extLst>
      <p:ext uri="{BB962C8B-B14F-4D97-AF65-F5344CB8AC3E}">
        <p14:creationId xmlns:p14="http://schemas.microsoft.com/office/powerpoint/2010/main" val="1513997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571F0-BED5-784E-5E1F-F6A4B4B1E6D5}"/>
              </a:ext>
            </a:extLst>
          </p:cNvPr>
          <p:cNvSpPr>
            <a:spLocks noGrp="1"/>
          </p:cNvSpPr>
          <p:nvPr>
            <p:ph type="title"/>
          </p:nvPr>
        </p:nvSpPr>
        <p:spPr>
          <a:xfrm>
            <a:off x="2600657" y="607334"/>
            <a:ext cx="7958331" cy="1077229"/>
          </a:xfrm>
        </p:spPr>
        <p:txBody>
          <a:bodyPr>
            <a:normAutofit/>
          </a:bodyPr>
          <a:lstStyle/>
          <a:p>
            <a:pPr algn="l"/>
            <a:r>
              <a:rPr lang="en-US" sz="4400" b="1" dirty="0"/>
              <a:t>Degrees of Practice</a:t>
            </a:r>
          </a:p>
        </p:txBody>
      </p:sp>
      <p:sp>
        <p:nvSpPr>
          <p:cNvPr id="3" name="Content Placeholder 2">
            <a:extLst>
              <a:ext uri="{FF2B5EF4-FFF2-40B4-BE49-F238E27FC236}">
                <a16:creationId xmlns:a16="http://schemas.microsoft.com/office/drawing/2014/main" id="{4F24B1CB-DDC1-B7C1-B592-B59F2D8E349B}"/>
              </a:ext>
            </a:extLst>
          </p:cNvPr>
          <p:cNvSpPr>
            <a:spLocks noGrp="1"/>
          </p:cNvSpPr>
          <p:nvPr>
            <p:ph idx="1"/>
          </p:nvPr>
        </p:nvSpPr>
        <p:spPr>
          <a:xfrm>
            <a:off x="1031818" y="2063267"/>
            <a:ext cx="9949943" cy="3997828"/>
          </a:xfrm>
        </p:spPr>
        <p:txBody>
          <a:bodyPr>
            <a:normAutofit/>
          </a:bodyPr>
          <a:lstStyle/>
          <a:p>
            <a:r>
              <a:rPr lang="en-US" sz="4000" dirty="0"/>
              <a:t>“I’m a Catholic” could mean:</a:t>
            </a:r>
          </a:p>
          <a:p>
            <a:pPr lvl="1"/>
            <a:r>
              <a:rPr lang="en-US" sz="3600" dirty="0"/>
              <a:t>I was enrolled in the church as a baby</a:t>
            </a:r>
          </a:p>
          <a:p>
            <a:pPr lvl="1"/>
            <a:r>
              <a:rPr lang="en-US" sz="3600" dirty="0"/>
              <a:t>I go to Church Christmas &amp; Easter</a:t>
            </a:r>
          </a:p>
          <a:p>
            <a:pPr lvl="1"/>
            <a:r>
              <a:rPr lang="en-US" sz="3600" dirty="0"/>
              <a:t>I live my life by the Church’s teachings</a:t>
            </a:r>
          </a:p>
        </p:txBody>
      </p:sp>
    </p:spTree>
    <p:extLst>
      <p:ext uri="{BB962C8B-B14F-4D97-AF65-F5344CB8AC3E}">
        <p14:creationId xmlns:p14="http://schemas.microsoft.com/office/powerpoint/2010/main" val="60017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09DE3-CEEB-907D-C1DA-55B24EE6DB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07A9F8-0281-1EED-75B0-C2EC6475C6B8}"/>
              </a:ext>
            </a:extLst>
          </p:cNvPr>
          <p:cNvSpPr>
            <a:spLocks noGrp="1"/>
          </p:cNvSpPr>
          <p:nvPr>
            <p:ph type="title"/>
          </p:nvPr>
        </p:nvSpPr>
        <p:spPr>
          <a:xfrm>
            <a:off x="2600657" y="607334"/>
            <a:ext cx="7958331" cy="1077229"/>
          </a:xfrm>
        </p:spPr>
        <p:txBody>
          <a:bodyPr>
            <a:normAutofit/>
          </a:bodyPr>
          <a:lstStyle/>
          <a:p>
            <a:pPr algn="l"/>
            <a:r>
              <a:rPr lang="en-US" sz="4400" b="1" dirty="0"/>
              <a:t>Catholic “Never Intents”</a:t>
            </a:r>
          </a:p>
        </p:txBody>
      </p:sp>
      <p:sp>
        <p:nvSpPr>
          <p:cNvPr id="3" name="Content Placeholder 2">
            <a:extLst>
              <a:ext uri="{FF2B5EF4-FFF2-40B4-BE49-F238E27FC236}">
                <a16:creationId xmlns:a16="http://schemas.microsoft.com/office/drawing/2014/main" id="{1B991DE2-C6CB-C45F-5DC8-54AFCB988444}"/>
              </a:ext>
            </a:extLst>
          </p:cNvPr>
          <p:cNvSpPr>
            <a:spLocks noGrp="1"/>
          </p:cNvSpPr>
          <p:nvPr>
            <p:ph idx="1"/>
          </p:nvPr>
        </p:nvSpPr>
        <p:spPr>
          <a:xfrm>
            <a:off x="1031818" y="1784487"/>
            <a:ext cx="10453938" cy="4694372"/>
          </a:xfrm>
        </p:spPr>
        <p:txBody>
          <a:bodyPr>
            <a:normAutofit fontScale="92500" lnSpcReduction="20000"/>
          </a:bodyPr>
          <a:lstStyle/>
          <a:p>
            <a:r>
              <a:rPr lang="en-US" sz="4000" dirty="0"/>
              <a:t>Never intend to destroy a human organism</a:t>
            </a:r>
          </a:p>
          <a:p>
            <a:r>
              <a:rPr lang="en-US" sz="4000" dirty="0"/>
              <a:t>Never create human life outside marital sex</a:t>
            </a:r>
          </a:p>
          <a:p>
            <a:r>
              <a:rPr lang="en-US" sz="4000" dirty="0"/>
              <a:t>Never impede the fertility of a natural act</a:t>
            </a:r>
          </a:p>
          <a:p>
            <a:endParaRPr lang="en-US" sz="4000" dirty="0"/>
          </a:p>
          <a:p>
            <a:r>
              <a:rPr lang="en-US" sz="4000" dirty="0"/>
              <a:t>A morality of </a:t>
            </a:r>
            <a:r>
              <a:rPr lang="en-US" sz="4000" b="1" dirty="0"/>
              <a:t>principles</a:t>
            </a:r>
          </a:p>
          <a:p>
            <a:r>
              <a:rPr lang="en-US" sz="4000" dirty="0"/>
              <a:t>But for believers, also eternal consequences</a:t>
            </a:r>
          </a:p>
        </p:txBody>
      </p:sp>
    </p:spTree>
    <p:extLst>
      <p:ext uri="{BB962C8B-B14F-4D97-AF65-F5344CB8AC3E}">
        <p14:creationId xmlns:p14="http://schemas.microsoft.com/office/powerpoint/2010/main" val="3703480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9F9A3-2EB6-AFE1-9499-224BD37C8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2B22BC-D854-A047-2E53-938B454291E0}"/>
              </a:ext>
            </a:extLst>
          </p:cNvPr>
          <p:cNvSpPr>
            <a:spLocks noGrp="1"/>
          </p:cNvSpPr>
          <p:nvPr>
            <p:ph type="title"/>
          </p:nvPr>
        </p:nvSpPr>
        <p:spPr>
          <a:xfrm>
            <a:off x="2600657" y="607334"/>
            <a:ext cx="7958331" cy="1077229"/>
          </a:xfrm>
        </p:spPr>
        <p:txBody>
          <a:bodyPr>
            <a:normAutofit/>
          </a:bodyPr>
          <a:lstStyle/>
          <a:p>
            <a:pPr algn="l"/>
            <a:r>
              <a:rPr lang="en-US" sz="4400" b="1" dirty="0"/>
              <a:t>Double Effect</a:t>
            </a:r>
          </a:p>
        </p:txBody>
      </p:sp>
      <p:sp>
        <p:nvSpPr>
          <p:cNvPr id="3" name="Content Placeholder 2">
            <a:extLst>
              <a:ext uri="{FF2B5EF4-FFF2-40B4-BE49-F238E27FC236}">
                <a16:creationId xmlns:a16="http://schemas.microsoft.com/office/drawing/2014/main" id="{51EA99F2-2001-0902-E1BE-F8E9A17D629D}"/>
              </a:ext>
            </a:extLst>
          </p:cNvPr>
          <p:cNvSpPr>
            <a:spLocks noGrp="1"/>
          </p:cNvSpPr>
          <p:nvPr>
            <p:ph idx="1"/>
          </p:nvPr>
        </p:nvSpPr>
        <p:spPr>
          <a:xfrm>
            <a:off x="1020666" y="1271531"/>
            <a:ext cx="10453938" cy="5318840"/>
          </a:xfrm>
        </p:spPr>
        <p:txBody>
          <a:bodyPr>
            <a:normAutofit fontScale="92500"/>
          </a:bodyPr>
          <a:lstStyle/>
          <a:p>
            <a:r>
              <a:rPr lang="en-US" sz="4000" dirty="0"/>
              <a:t>Sedatives can shorten life of terminal patients</a:t>
            </a:r>
          </a:p>
          <a:p>
            <a:pPr lvl="1"/>
            <a:r>
              <a:rPr lang="en-US" sz="3800" dirty="0"/>
              <a:t>Dose calculated for relief, shortens life, OK</a:t>
            </a:r>
          </a:p>
          <a:p>
            <a:pPr lvl="1"/>
            <a:r>
              <a:rPr lang="en-US" sz="3800" dirty="0"/>
              <a:t>Dose calculated to hasten death, NOT OK</a:t>
            </a:r>
          </a:p>
          <a:p>
            <a:endParaRPr lang="en-US" sz="1300" dirty="0"/>
          </a:p>
          <a:p>
            <a:r>
              <a:rPr lang="en-US" sz="4000" dirty="0"/>
              <a:t>Hormone therapy reduces fertility</a:t>
            </a:r>
            <a:endParaRPr lang="en-US" sz="4000" b="1" dirty="0"/>
          </a:p>
          <a:p>
            <a:pPr lvl="1"/>
            <a:r>
              <a:rPr lang="en-US" sz="3800" dirty="0"/>
              <a:t>Motive: control endometriosis, OK</a:t>
            </a:r>
          </a:p>
          <a:p>
            <a:pPr lvl="1"/>
            <a:r>
              <a:rPr lang="en-US" sz="3800" dirty="0"/>
              <a:t>Motive: prevent dangerous pregnancy, NOT OK</a:t>
            </a:r>
          </a:p>
        </p:txBody>
      </p:sp>
    </p:spTree>
    <p:extLst>
      <p:ext uri="{BB962C8B-B14F-4D97-AF65-F5344CB8AC3E}">
        <p14:creationId xmlns:p14="http://schemas.microsoft.com/office/powerpoint/2010/main" val="1253444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1ADB1-D9B9-1141-3025-7C1F2CCEAB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4C152-415E-2076-D40A-36CCB6063EE6}"/>
              </a:ext>
            </a:extLst>
          </p:cNvPr>
          <p:cNvSpPr>
            <a:spLocks noGrp="1"/>
          </p:cNvSpPr>
          <p:nvPr>
            <p:ph type="title"/>
          </p:nvPr>
        </p:nvSpPr>
        <p:spPr>
          <a:xfrm>
            <a:off x="2600657" y="607334"/>
            <a:ext cx="7958331" cy="1077229"/>
          </a:xfrm>
        </p:spPr>
        <p:txBody>
          <a:bodyPr>
            <a:normAutofit/>
          </a:bodyPr>
          <a:lstStyle/>
          <a:p>
            <a:pPr algn="l"/>
            <a:r>
              <a:rPr lang="en-US" sz="4400" b="1" dirty="0"/>
              <a:t>Never deliberately destroy</a:t>
            </a:r>
          </a:p>
        </p:txBody>
      </p:sp>
      <p:sp>
        <p:nvSpPr>
          <p:cNvPr id="3" name="Content Placeholder 2">
            <a:extLst>
              <a:ext uri="{FF2B5EF4-FFF2-40B4-BE49-F238E27FC236}">
                <a16:creationId xmlns:a16="http://schemas.microsoft.com/office/drawing/2014/main" id="{898B5AA3-4EEB-752E-438B-AE9A23C01BAC}"/>
              </a:ext>
            </a:extLst>
          </p:cNvPr>
          <p:cNvSpPr>
            <a:spLocks noGrp="1"/>
          </p:cNvSpPr>
          <p:nvPr>
            <p:ph idx="1"/>
          </p:nvPr>
        </p:nvSpPr>
        <p:spPr>
          <a:xfrm>
            <a:off x="1031818" y="2085569"/>
            <a:ext cx="10453938" cy="2609094"/>
          </a:xfrm>
        </p:spPr>
        <p:txBody>
          <a:bodyPr>
            <a:normAutofit/>
          </a:bodyPr>
          <a:lstStyle/>
          <a:p>
            <a:r>
              <a:rPr lang="en-US" sz="4000" dirty="0"/>
              <a:t>Amniocentesis</a:t>
            </a:r>
          </a:p>
          <a:p>
            <a:r>
              <a:rPr lang="en-US" sz="4000" dirty="0"/>
              <a:t>Ectopic pregnancy</a:t>
            </a:r>
          </a:p>
        </p:txBody>
      </p:sp>
    </p:spTree>
    <p:extLst>
      <p:ext uri="{BB962C8B-B14F-4D97-AF65-F5344CB8AC3E}">
        <p14:creationId xmlns:p14="http://schemas.microsoft.com/office/powerpoint/2010/main" val="598735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E800A-1DB1-5BC2-D2F2-EEE718C766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F108AD-9823-A1E4-B6CA-15F69C1197F7}"/>
              </a:ext>
            </a:extLst>
          </p:cNvPr>
          <p:cNvSpPr>
            <a:spLocks noGrp="1"/>
          </p:cNvSpPr>
          <p:nvPr>
            <p:ph type="title"/>
          </p:nvPr>
        </p:nvSpPr>
        <p:spPr>
          <a:xfrm>
            <a:off x="2511449" y="607334"/>
            <a:ext cx="9431509" cy="1077229"/>
          </a:xfrm>
        </p:spPr>
        <p:txBody>
          <a:bodyPr>
            <a:normAutofit fontScale="90000"/>
          </a:bodyPr>
          <a:lstStyle/>
          <a:p>
            <a:pPr algn="l"/>
            <a:r>
              <a:rPr lang="en-US" sz="4400" b="1" dirty="0" err="1"/>
              <a:t>Fertilise</a:t>
            </a:r>
            <a:r>
              <a:rPr lang="en-US" sz="4400" b="1" dirty="0"/>
              <a:t> only in the marital embrace</a:t>
            </a:r>
          </a:p>
        </p:txBody>
      </p:sp>
      <p:sp>
        <p:nvSpPr>
          <p:cNvPr id="3" name="Content Placeholder 2">
            <a:extLst>
              <a:ext uri="{FF2B5EF4-FFF2-40B4-BE49-F238E27FC236}">
                <a16:creationId xmlns:a16="http://schemas.microsoft.com/office/drawing/2014/main" id="{772C7CE5-C833-96FC-2432-60BB1FB0BC12}"/>
              </a:ext>
            </a:extLst>
          </p:cNvPr>
          <p:cNvSpPr>
            <a:spLocks noGrp="1"/>
          </p:cNvSpPr>
          <p:nvPr>
            <p:ph idx="1"/>
          </p:nvPr>
        </p:nvSpPr>
        <p:spPr>
          <a:xfrm>
            <a:off x="1031818" y="2085569"/>
            <a:ext cx="10453938" cy="2865572"/>
          </a:xfrm>
        </p:spPr>
        <p:txBody>
          <a:bodyPr>
            <a:normAutofit/>
          </a:bodyPr>
          <a:lstStyle/>
          <a:p>
            <a:r>
              <a:rPr lang="en-US" sz="4000" dirty="0"/>
              <a:t>Stimulated ovulation is fine</a:t>
            </a:r>
          </a:p>
          <a:p>
            <a:r>
              <a:rPr lang="en-US" sz="4000" dirty="0"/>
              <a:t>Openness to natural fertility practitioners</a:t>
            </a:r>
          </a:p>
        </p:txBody>
      </p:sp>
    </p:spTree>
    <p:extLst>
      <p:ext uri="{BB962C8B-B14F-4D97-AF65-F5344CB8AC3E}">
        <p14:creationId xmlns:p14="http://schemas.microsoft.com/office/powerpoint/2010/main" val="3829400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99E1B-0363-D8D2-A3AA-7A65EFCC46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708C3C-6CCF-861F-87AA-02E4C3C9CBF0}"/>
              </a:ext>
            </a:extLst>
          </p:cNvPr>
          <p:cNvSpPr>
            <a:spLocks noGrp="1"/>
          </p:cNvSpPr>
          <p:nvPr>
            <p:ph type="title"/>
          </p:nvPr>
        </p:nvSpPr>
        <p:spPr>
          <a:xfrm>
            <a:off x="2600657" y="607334"/>
            <a:ext cx="7958331" cy="1077229"/>
          </a:xfrm>
        </p:spPr>
        <p:txBody>
          <a:bodyPr>
            <a:normAutofit/>
          </a:bodyPr>
          <a:lstStyle/>
          <a:p>
            <a:pPr algn="l"/>
            <a:r>
              <a:rPr lang="en-US" sz="4400" b="1" dirty="0"/>
              <a:t>Differing Priorities</a:t>
            </a:r>
          </a:p>
        </p:txBody>
      </p:sp>
      <p:sp>
        <p:nvSpPr>
          <p:cNvPr id="3" name="Content Placeholder 2">
            <a:extLst>
              <a:ext uri="{FF2B5EF4-FFF2-40B4-BE49-F238E27FC236}">
                <a16:creationId xmlns:a16="http://schemas.microsoft.com/office/drawing/2014/main" id="{3AF6F054-1278-A722-AE55-773D518D958C}"/>
              </a:ext>
            </a:extLst>
          </p:cNvPr>
          <p:cNvSpPr>
            <a:spLocks noGrp="1"/>
          </p:cNvSpPr>
          <p:nvPr>
            <p:ph idx="1"/>
          </p:nvPr>
        </p:nvSpPr>
        <p:spPr>
          <a:xfrm>
            <a:off x="1031818" y="2063267"/>
            <a:ext cx="9949943" cy="3997828"/>
          </a:xfrm>
        </p:spPr>
        <p:txBody>
          <a:bodyPr>
            <a:normAutofit lnSpcReduction="10000"/>
          </a:bodyPr>
          <a:lstStyle/>
          <a:p>
            <a:r>
              <a:rPr lang="en-US" sz="4000" dirty="0"/>
              <a:t>The Clinician</a:t>
            </a:r>
          </a:p>
          <a:p>
            <a:pPr lvl="1"/>
            <a:r>
              <a:rPr lang="en-US" sz="3800" dirty="0"/>
              <a:t>I can heal your body</a:t>
            </a:r>
          </a:p>
          <a:p>
            <a:pPr marL="457200" lvl="1" indent="0">
              <a:buNone/>
            </a:pPr>
            <a:endParaRPr lang="en-US" sz="3800" dirty="0"/>
          </a:p>
          <a:p>
            <a:r>
              <a:rPr lang="en-US" sz="4000" dirty="0"/>
              <a:t>The devout Catholic</a:t>
            </a:r>
          </a:p>
          <a:p>
            <a:pPr lvl="1"/>
            <a:r>
              <a:rPr lang="en-US" sz="3800" dirty="0"/>
              <a:t>I wish to save my soul</a:t>
            </a:r>
          </a:p>
        </p:txBody>
      </p:sp>
      <p:pic>
        <p:nvPicPr>
          <p:cNvPr id="6" name="Picture 5">
            <a:extLst>
              <a:ext uri="{FF2B5EF4-FFF2-40B4-BE49-F238E27FC236}">
                <a16:creationId xmlns:a16="http://schemas.microsoft.com/office/drawing/2014/main" id="{FC4E21B3-4632-877A-5570-893572194575}"/>
              </a:ext>
            </a:extLst>
          </p:cNvPr>
          <p:cNvPicPr>
            <a:picLocks noChangeAspect="1"/>
          </p:cNvPicPr>
          <p:nvPr/>
        </p:nvPicPr>
        <p:blipFill>
          <a:blip r:embed="rId3"/>
          <a:stretch>
            <a:fillRect/>
          </a:stretch>
        </p:blipFill>
        <p:spPr>
          <a:xfrm>
            <a:off x="7883153" y="2776653"/>
            <a:ext cx="2370007" cy="2352907"/>
          </a:xfrm>
          <a:prstGeom prst="rect">
            <a:avLst/>
          </a:prstGeom>
        </p:spPr>
      </p:pic>
    </p:spTree>
    <p:extLst>
      <p:ext uri="{BB962C8B-B14F-4D97-AF65-F5344CB8AC3E}">
        <p14:creationId xmlns:p14="http://schemas.microsoft.com/office/powerpoint/2010/main" val="237683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F9638-3378-5A64-644B-231FA089E9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A8998E-F1C2-46B0-7352-4DD571D5766E}"/>
              </a:ext>
            </a:extLst>
          </p:cNvPr>
          <p:cNvSpPr>
            <a:spLocks noGrp="1"/>
          </p:cNvSpPr>
          <p:nvPr>
            <p:ph type="title"/>
          </p:nvPr>
        </p:nvSpPr>
        <p:spPr>
          <a:xfrm>
            <a:off x="2511449" y="607334"/>
            <a:ext cx="9431509" cy="1077229"/>
          </a:xfrm>
        </p:spPr>
        <p:txBody>
          <a:bodyPr>
            <a:normAutofit/>
          </a:bodyPr>
          <a:lstStyle/>
          <a:p>
            <a:pPr algn="l"/>
            <a:r>
              <a:rPr lang="en-US" sz="4400" b="1" dirty="0"/>
              <a:t>Heroic choices</a:t>
            </a:r>
          </a:p>
        </p:txBody>
      </p:sp>
      <p:sp>
        <p:nvSpPr>
          <p:cNvPr id="3" name="Content Placeholder 2">
            <a:extLst>
              <a:ext uri="{FF2B5EF4-FFF2-40B4-BE49-F238E27FC236}">
                <a16:creationId xmlns:a16="http://schemas.microsoft.com/office/drawing/2014/main" id="{7BE50234-81C9-3607-9722-0E9CB0829832}"/>
              </a:ext>
            </a:extLst>
          </p:cNvPr>
          <p:cNvSpPr>
            <a:spLocks noGrp="1"/>
          </p:cNvSpPr>
          <p:nvPr>
            <p:ph idx="1"/>
          </p:nvPr>
        </p:nvSpPr>
        <p:spPr>
          <a:xfrm>
            <a:off x="1009515" y="1561462"/>
            <a:ext cx="10453938" cy="3997828"/>
          </a:xfrm>
        </p:spPr>
        <p:txBody>
          <a:bodyPr>
            <a:normAutofit/>
          </a:bodyPr>
          <a:lstStyle/>
          <a:p>
            <a:r>
              <a:rPr lang="en-US" sz="4000" dirty="0"/>
              <a:t>Treatment while pregnant? </a:t>
            </a:r>
            <a:r>
              <a:rPr lang="en-US" sz="4000" dirty="0" err="1"/>
              <a:t>Prioritise</a:t>
            </a:r>
            <a:r>
              <a:rPr lang="en-US" sz="4000" dirty="0"/>
              <a:t> baby</a:t>
            </a:r>
          </a:p>
          <a:p>
            <a:r>
              <a:rPr lang="en-US" sz="4000" dirty="0"/>
              <a:t>Withholding data for genetic screening</a:t>
            </a:r>
          </a:p>
        </p:txBody>
      </p:sp>
    </p:spTree>
    <p:extLst>
      <p:ext uri="{BB962C8B-B14F-4D97-AF65-F5344CB8AC3E}">
        <p14:creationId xmlns:p14="http://schemas.microsoft.com/office/powerpoint/2010/main" val="268296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668E4-9E52-B5B4-D39F-AC7B06D186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A4827F-B5FE-46A3-1154-D3AB89095186}"/>
              </a:ext>
            </a:extLst>
          </p:cNvPr>
          <p:cNvSpPr>
            <a:spLocks noGrp="1"/>
          </p:cNvSpPr>
          <p:nvPr>
            <p:ph type="ctrTitle"/>
          </p:nvPr>
        </p:nvSpPr>
        <p:spPr>
          <a:xfrm>
            <a:off x="-178420" y="5163016"/>
            <a:ext cx="10214517" cy="2268559"/>
          </a:xfrm>
        </p:spPr>
        <p:txBody>
          <a:bodyPr>
            <a:normAutofit/>
          </a:bodyPr>
          <a:lstStyle/>
          <a:p>
            <a:pPr algn="ctr"/>
            <a:r>
              <a:rPr lang="en-US" sz="5400" dirty="0"/>
              <a:t>Catholic Ethics</a:t>
            </a:r>
            <a:br>
              <a:rPr lang="en-US" sz="5400" dirty="0"/>
            </a:br>
            <a:r>
              <a:rPr lang="en-US" sz="5400" dirty="0" err="1"/>
              <a:t>Revd</a:t>
            </a:r>
            <a:r>
              <a:rPr lang="en-US" sz="5400" dirty="0"/>
              <a:t> Dr Gareth Leyshon</a:t>
            </a:r>
          </a:p>
        </p:txBody>
      </p:sp>
      <p:pic>
        <p:nvPicPr>
          <p:cNvPr id="1026" name="Picture 2" descr="St. Peter's Basilica">
            <a:extLst>
              <a:ext uri="{FF2B5EF4-FFF2-40B4-BE49-F238E27FC236}">
                <a16:creationId xmlns:a16="http://schemas.microsoft.com/office/drawing/2014/main" id="{267D6EE0-7A2E-9EF2-4E24-F4A22B769E8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327"/>
          <a:stretch>
            <a:fillRect/>
          </a:stretch>
        </p:blipFill>
        <p:spPr bwMode="auto">
          <a:xfrm>
            <a:off x="2169804" y="245328"/>
            <a:ext cx="5518067" cy="471696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UKCEN logo">
            <a:extLst>
              <a:ext uri="{FF2B5EF4-FFF2-40B4-BE49-F238E27FC236}">
                <a16:creationId xmlns:a16="http://schemas.microsoft.com/office/drawing/2014/main" id="{731146B1-A7BF-9FA6-5F5A-9BFB824C12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4326" y="245328"/>
            <a:ext cx="2937344" cy="1441969"/>
          </a:xfrm>
          <a:prstGeom prst="rect">
            <a:avLst/>
          </a:prstGeom>
          <a:solidFill>
            <a:schemeClr val="tx1"/>
          </a:solidFill>
        </p:spPr>
      </p:pic>
      <p:sp>
        <p:nvSpPr>
          <p:cNvPr id="4" name="TextBox 3">
            <a:extLst>
              <a:ext uri="{FF2B5EF4-FFF2-40B4-BE49-F238E27FC236}">
                <a16:creationId xmlns:a16="http://schemas.microsoft.com/office/drawing/2014/main" id="{7E18334D-F21E-99D2-1DF8-4EAA5A1AF5CC}"/>
              </a:ext>
            </a:extLst>
          </p:cNvPr>
          <p:cNvSpPr txBox="1"/>
          <p:nvPr/>
        </p:nvSpPr>
        <p:spPr>
          <a:xfrm>
            <a:off x="9030538" y="1888019"/>
            <a:ext cx="3065263" cy="523220"/>
          </a:xfrm>
          <a:prstGeom prst="rect">
            <a:avLst/>
          </a:prstGeom>
          <a:noFill/>
        </p:spPr>
        <p:txBody>
          <a:bodyPr wrap="none" rtlCol="0">
            <a:spAutoFit/>
          </a:bodyPr>
          <a:lstStyle/>
          <a:p>
            <a:r>
              <a:rPr lang="en-US" sz="2800" b="1" dirty="0">
                <a:solidFill>
                  <a:schemeClr val="bg1"/>
                </a:solidFill>
              </a:rPr>
              <a:t>2026 Conference</a:t>
            </a:r>
          </a:p>
        </p:txBody>
      </p:sp>
      <p:sp>
        <p:nvSpPr>
          <p:cNvPr id="5" name="TextBox 4">
            <a:extLst>
              <a:ext uri="{FF2B5EF4-FFF2-40B4-BE49-F238E27FC236}">
                <a16:creationId xmlns:a16="http://schemas.microsoft.com/office/drawing/2014/main" id="{9785A087-F356-153D-6B3A-B209682D07C7}"/>
              </a:ext>
            </a:extLst>
          </p:cNvPr>
          <p:cNvSpPr txBox="1"/>
          <p:nvPr/>
        </p:nvSpPr>
        <p:spPr>
          <a:xfrm>
            <a:off x="9157176" y="5881796"/>
            <a:ext cx="2938625" cy="830997"/>
          </a:xfrm>
          <a:prstGeom prst="rect">
            <a:avLst/>
          </a:prstGeom>
          <a:noFill/>
        </p:spPr>
        <p:txBody>
          <a:bodyPr wrap="none" rtlCol="0">
            <a:spAutoFit/>
          </a:bodyPr>
          <a:lstStyle/>
          <a:p>
            <a:r>
              <a:rPr lang="en-US" sz="2400" b="1" dirty="0" err="1">
                <a:solidFill>
                  <a:schemeClr val="bg1"/>
                </a:solidFill>
              </a:rPr>
              <a:t>Gareth.Leyshon</a:t>
            </a:r>
            <a:r>
              <a:rPr lang="en-US" sz="2400" b="1" dirty="0">
                <a:solidFill>
                  <a:schemeClr val="bg1"/>
                </a:solidFill>
              </a:rPr>
              <a:t>@</a:t>
            </a:r>
          </a:p>
          <a:p>
            <a:r>
              <a:rPr lang="en-US" sz="2400" b="1" dirty="0" err="1">
                <a:solidFill>
                  <a:schemeClr val="bg1"/>
                </a:solidFill>
              </a:rPr>
              <a:t>cardiffmenevia.org</a:t>
            </a:r>
            <a:endParaRPr lang="en-US" sz="2400" b="1" dirty="0">
              <a:solidFill>
                <a:schemeClr val="bg1"/>
              </a:solidFill>
            </a:endParaRPr>
          </a:p>
        </p:txBody>
      </p:sp>
    </p:spTree>
    <p:extLst>
      <p:ext uri="{BB962C8B-B14F-4D97-AF65-F5344CB8AC3E}">
        <p14:creationId xmlns:p14="http://schemas.microsoft.com/office/powerpoint/2010/main" val="42852856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C411EEBF590048BB27D3816B4C8D79" ma:contentTypeVersion="13" ma:contentTypeDescription="Create a new document." ma:contentTypeScope="" ma:versionID="037a2582cadfd1a4cea19549b37cb010">
  <xsd:schema xmlns:xsd="http://www.w3.org/2001/XMLSchema" xmlns:xs="http://www.w3.org/2001/XMLSchema" xmlns:p="http://schemas.microsoft.com/office/2006/metadata/properties" xmlns:ns2="45f400a1-4090-45e7-99cd-574738a736fb" xmlns:ns3="4faa78f0-e29a-4e20-ab87-a8620ac01068" targetNamespace="http://schemas.microsoft.com/office/2006/metadata/properties" ma:root="true" ma:fieldsID="e67625dfd97e3927beaf3570c971a961" ns2:_="" ns3:_="">
    <xsd:import namespace="45f400a1-4090-45e7-99cd-574738a736fb"/>
    <xsd:import namespace="4faa78f0-e29a-4e20-ab87-a8620ac0106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f400a1-4090-45e7-99cd-574738a736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13da1e83-4f45-4c83-b9b8-6b964d38ccf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faa78f0-e29a-4e20-ab87-a8620ac01068"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c3567650-e66a-4a18-8b3b-d265e613c023}" ma:internalName="TaxCatchAll" ma:showField="CatchAllData" ma:web="4faa78f0-e29a-4e20-ab87-a8620ac0106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5f400a1-4090-45e7-99cd-574738a736fb">
      <Terms xmlns="http://schemas.microsoft.com/office/infopath/2007/PartnerControls"/>
    </lcf76f155ced4ddcb4097134ff3c332f>
    <TaxCatchAll xmlns="4faa78f0-e29a-4e20-ab87-a8620ac01068" xsi:nil="true"/>
  </documentManagement>
</p:properties>
</file>

<file path=customXml/itemProps1.xml><?xml version="1.0" encoding="utf-8"?>
<ds:datastoreItem xmlns:ds="http://schemas.openxmlformats.org/officeDocument/2006/customXml" ds:itemID="{10DCAD5C-8F9B-4EF9-BD1D-ED5B699E9147}"/>
</file>

<file path=customXml/itemProps2.xml><?xml version="1.0" encoding="utf-8"?>
<ds:datastoreItem xmlns:ds="http://schemas.openxmlformats.org/officeDocument/2006/customXml" ds:itemID="{45CB7A76-5DED-4140-B81B-A297F852AA17}"/>
</file>

<file path=customXml/itemProps3.xml><?xml version="1.0" encoding="utf-8"?>
<ds:datastoreItem xmlns:ds="http://schemas.openxmlformats.org/officeDocument/2006/customXml" ds:itemID="{2FEAF34D-E325-4C7A-8C86-8D5B60F8FDBD}"/>
</file>

<file path=docProps/app.xml><?xml version="1.0" encoding="utf-8"?>
<Properties xmlns="http://schemas.openxmlformats.org/officeDocument/2006/extended-properties" xmlns:vt="http://schemas.openxmlformats.org/officeDocument/2006/docPropsVTypes">
  <Template>Madison</Template>
  <TotalTime>220</TotalTime>
  <Words>536</Words>
  <Application>Microsoft Macintosh PowerPoint</Application>
  <PresentationFormat>Widescreen</PresentationFormat>
  <Paragraphs>59</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Arial</vt:lpstr>
      <vt:lpstr>MS Shell Dlg 2</vt:lpstr>
      <vt:lpstr>Wingdings</vt:lpstr>
      <vt:lpstr>Wingdings 3</vt:lpstr>
      <vt:lpstr>Madison</vt:lpstr>
      <vt:lpstr>Catholic Ethics Revd Dr Gareth Leyshon</vt:lpstr>
      <vt:lpstr>Degrees of Practice</vt:lpstr>
      <vt:lpstr>Catholic “Never Intents”</vt:lpstr>
      <vt:lpstr>Double Effect</vt:lpstr>
      <vt:lpstr>Never deliberately destroy</vt:lpstr>
      <vt:lpstr>Fertilise only in the marital embrace</vt:lpstr>
      <vt:lpstr>Differing Priorities</vt:lpstr>
      <vt:lpstr>Heroic choices</vt:lpstr>
      <vt:lpstr>Catholic Ethics Revd Dr Gareth Leyshon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 Gareth Leyshon</dc:creator>
  <cp:lastModifiedBy>Fr. Gareth Leyshon</cp:lastModifiedBy>
  <cp:revision>4</cp:revision>
  <cp:lastPrinted>2026-05-31T18:40:49Z</cp:lastPrinted>
  <dcterms:created xsi:type="dcterms:W3CDTF">2026-05-31T17:01:55Z</dcterms:created>
  <dcterms:modified xsi:type="dcterms:W3CDTF">2026-06-03T23:57:04Z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0x01010073C411EEBF590048BB27D3816B4C8D79</vt:lpwstr>
  </property>
</Properties>
</file>