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sldIdLst>
    <p:sldId id="278" r:id="rId2"/>
    <p:sldId id="653" r:id="rId3"/>
    <p:sldId id="690" r:id="rId4"/>
    <p:sldId id="704" r:id="rId5"/>
    <p:sldId id="688" r:id="rId6"/>
    <p:sldId id="675" r:id="rId7"/>
    <p:sldId id="689" r:id="rId8"/>
    <p:sldId id="652" r:id="rId9"/>
    <p:sldId id="667" r:id="rId10"/>
    <p:sldId id="642" r:id="rId11"/>
    <p:sldId id="700" r:id="rId12"/>
    <p:sldId id="701" r:id="rId13"/>
    <p:sldId id="702" r:id="rId14"/>
    <p:sldId id="532" r:id="rId15"/>
    <p:sldId id="703" r:id="rId16"/>
    <p:sldId id="705" r:id="rId17"/>
    <p:sldId id="650" r:id="rId18"/>
    <p:sldId id="657" r:id="rId19"/>
    <p:sldId id="648" r:id="rId20"/>
    <p:sldId id="655" r:id="rId21"/>
    <p:sldId id="660" r:id="rId22"/>
    <p:sldId id="706" r:id="rId23"/>
    <p:sldId id="685" r:id="rId24"/>
    <p:sldId id="316" r:id="rId25"/>
    <p:sldId id="670" r:id="rId26"/>
    <p:sldId id="691" r:id="rId27"/>
    <p:sldId id="692" r:id="rId28"/>
    <p:sldId id="693" r:id="rId29"/>
    <p:sldId id="694" r:id="rId30"/>
    <p:sldId id="680" r:id="rId31"/>
    <p:sldId id="679" r:id="rId32"/>
    <p:sldId id="696" r:id="rId33"/>
    <p:sldId id="697" r:id="rId34"/>
    <p:sldId id="681" r:id="rId35"/>
    <p:sldId id="698" r:id="rId36"/>
    <p:sldId id="67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4654"/>
  </p:normalViewPr>
  <p:slideViewPr>
    <p:cSldViewPr snapToGrid="0">
      <p:cViewPr varScale="1">
        <p:scale>
          <a:sx n="93" d="100"/>
          <a:sy n="93" d="100"/>
        </p:scale>
        <p:origin x="21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7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hyperlink" Target="mailto:richardfuller@nhs.net" TargetMode="Externa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5" Type="http://schemas.openxmlformats.org/officeDocument/2006/relationships/hyperlink" Target="mailto:richardfuller@nhs.net" TargetMode="External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68A34-38CE-4208-A9CD-B17A34092BD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4E9C7B3-FB3D-4BB8-A178-56C98E64A35A}">
      <dgm:prSet/>
      <dgm:spPr/>
      <dgm:t>
        <a:bodyPr/>
        <a:lstStyle/>
        <a:p>
          <a:r>
            <a:rPr lang="en-US" dirty="0"/>
            <a:t>What has the been most transformative/helpful/exciting change to the way you educate using technology?</a:t>
          </a:r>
        </a:p>
      </dgm:t>
    </dgm:pt>
    <dgm:pt modelId="{D3CD5454-8931-4418-BBEE-92B9BAD4B8FB}" type="parTrans" cxnId="{AD2CF27F-B4C4-4DE1-BFAC-7ED55A5F97B1}">
      <dgm:prSet/>
      <dgm:spPr/>
      <dgm:t>
        <a:bodyPr/>
        <a:lstStyle/>
        <a:p>
          <a:endParaRPr lang="en-US"/>
        </a:p>
      </dgm:t>
    </dgm:pt>
    <dgm:pt modelId="{08A0EDEE-54EB-4D2A-87F9-C620650CF5F9}" type="sibTrans" cxnId="{AD2CF27F-B4C4-4DE1-BFAC-7ED55A5F97B1}">
      <dgm:prSet/>
      <dgm:spPr/>
      <dgm:t>
        <a:bodyPr/>
        <a:lstStyle/>
        <a:p>
          <a:endParaRPr lang="en-US"/>
        </a:p>
      </dgm:t>
    </dgm:pt>
    <dgm:pt modelId="{551A4121-441F-4217-BA0C-26EF31D014F2}">
      <dgm:prSet/>
      <dgm:spPr/>
      <dgm:t>
        <a:bodyPr/>
        <a:lstStyle/>
        <a:p>
          <a:r>
            <a:rPr lang="en-US"/>
            <a:t>Think about your practice in the lab, campus, classroom, clinic</a:t>
          </a:r>
        </a:p>
      </dgm:t>
    </dgm:pt>
    <dgm:pt modelId="{F4B54441-4375-42B5-8A95-D943EBBB59FC}" type="parTrans" cxnId="{5894FCBE-1107-4551-A906-BA522A73BA68}">
      <dgm:prSet/>
      <dgm:spPr/>
      <dgm:t>
        <a:bodyPr/>
        <a:lstStyle/>
        <a:p>
          <a:endParaRPr lang="en-US"/>
        </a:p>
      </dgm:t>
    </dgm:pt>
    <dgm:pt modelId="{B7985015-E1A7-43FD-9DB9-BFD45397E57D}" type="sibTrans" cxnId="{5894FCBE-1107-4551-A906-BA522A73BA68}">
      <dgm:prSet/>
      <dgm:spPr/>
      <dgm:t>
        <a:bodyPr/>
        <a:lstStyle/>
        <a:p>
          <a:endParaRPr lang="en-US"/>
        </a:p>
      </dgm:t>
    </dgm:pt>
    <dgm:pt modelId="{73BBA05D-E4C8-4862-8C95-F603CE4272C8}" type="pres">
      <dgm:prSet presAssocID="{F7B68A34-38CE-4208-A9CD-B17A34092BD6}" presName="root" presStyleCnt="0">
        <dgm:presLayoutVars>
          <dgm:dir/>
          <dgm:resizeHandles val="exact"/>
        </dgm:presLayoutVars>
      </dgm:prSet>
      <dgm:spPr/>
    </dgm:pt>
    <dgm:pt modelId="{6E4AF5AC-110B-45F7-88B0-8DA3EE6CBA24}" type="pres">
      <dgm:prSet presAssocID="{E4E9C7B3-FB3D-4BB8-A178-56C98E64A35A}" presName="compNode" presStyleCnt="0"/>
      <dgm:spPr/>
    </dgm:pt>
    <dgm:pt modelId="{367642B5-CD96-4362-BFFA-34637C3C6D75}" type="pres">
      <dgm:prSet presAssocID="{E4E9C7B3-FB3D-4BB8-A178-56C98E64A35A}" presName="bgRect" presStyleLbl="bgShp" presStyleIdx="0" presStyleCnt="2"/>
      <dgm:spPr/>
    </dgm:pt>
    <dgm:pt modelId="{0F33C66E-0E27-4C78-8ED4-B63A45B2B821}" type="pres">
      <dgm:prSet presAssocID="{E4E9C7B3-FB3D-4BB8-A178-56C98E64A3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25EDA375-A812-45FD-B255-15B1DB7CD481}" type="pres">
      <dgm:prSet presAssocID="{E4E9C7B3-FB3D-4BB8-A178-56C98E64A35A}" presName="spaceRect" presStyleCnt="0"/>
      <dgm:spPr/>
    </dgm:pt>
    <dgm:pt modelId="{0906C050-1AD3-4E32-A7FA-352AFB05F0C5}" type="pres">
      <dgm:prSet presAssocID="{E4E9C7B3-FB3D-4BB8-A178-56C98E64A35A}" presName="parTx" presStyleLbl="revTx" presStyleIdx="0" presStyleCnt="2">
        <dgm:presLayoutVars>
          <dgm:chMax val="0"/>
          <dgm:chPref val="0"/>
        </dgm:presLayoutVars>
      </dgm:prSet>
      <dgm:spPr/>
    </dgm:pt>
    <dgm:pt modelId="{60464E1D-5267-41B3-A1DA-1A80392C8C66}" type="pres">
      <dgm:prSet presAssocID="{08A0EDEE-54EB-4D2A-87F9-C620650CF5F9}" presName="sibTrans" presStyleCnt="0"/>
      <dgm:spPr/>
    </dgm:pt>
    <dgm:pt modelId="{6349E2D4-D15A-4C88-B8FC-3493DB670048}" type="pres">
      <dgm:prSet presAssocID="{551A4121-441F-4217-BA0C-26EF31D014F2}" presName="compNode" presStyleCnt="0"/>
      <dgm:spPr/>
    </dgm:pt>
    <dgm:pt modelId="{6FE59D47-9D12-445D-9439-DC05226632AE}" type="pres">
      <dgm:prSet presAssocID="{551A4121-441F-4217-BA0C-26EF31D014F2}" presName="bgRect" presStyleLbl="bgShp" presStyleIdx="1" presStyleCnt="2"/>
      <dgm:spPr/>
    </dgm:pt>
    <dgm:pt modelId="{383BF66E-DBA0-4977-B578-ADAA1DC13FD8}" type="pres">
      <dgm:prSet presAssocID="{551A4121-441F-4217-BA0C-26EF31D014F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D13AC484-E1CB-4FC3-A1A4-57E3C5FE1186}" type="pres">
      <dgm:prSet presAssocID="{551A4121-441F-4217-BA0C-26EF31D014F2}" presName="spaceRect" presStyleCnt="0"/>
      <dgm:spPr/>
    </dgm:pt>
    <dgm:pt modelId="{8CBB6F45-2BC2-4D0E-A641-0CB5FA35B475}" type="pres">
      <dgm:prSet presAssocID="{551A4121-441F-4217-BA0C-26EF31D014F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904D733-D324-43C9-830C-BD6E9AB69F62}" type="presOf" srcId="{F7B68A34-38CE-4208-A9CD-B17A34092BD6}" destId="{73BBA05D-E4C8-4862-8C95-F603CE4272C8}" srcOrd="0" destOrd="0" presId="urn:microsoft.com/office/officeart/2018/2/layout/IconVerticalSolidList"/>
    <dgm:cxn modelId="{AD2CF27F-B4C4-4DE1-BFAC-7ED55A5F97B1}" srcId="{F7B68A34-38CE-4208-A9CD-B17A34092BD6}" destId="{E4E9C7B3-FB3D-4BB8-A178-56C98E64A35A}" srcOrd="0" destOrd="0" parTransId="{D3CD5454-8931-4418-BBEE-92B9BAD4B8FB}" sibTransId="{08A0EDEE-54EB-4D2A-87F9-C620650CF5F9}"/>
    <dgm:cxn modelId="{5894FCBE-1107-4551-A906-BA522A73BA68}" srcId="{F7B68A34-38CE-4208-A9CD-B17A34092BD6}" destId="{551A4121-441F-4217-BA0C-26EF31D014F2}" srcOrd="1" destOrd="0" parTransId="{F4B54441-4375-42B5-8A95-D943EBBB59FC}" sibTransId="{B7985015-E1A7-43FD-9DB9-BFD45397E57D}"/>
    <dgm:cxn modelId="{BFE669CF-2A95-4BA3-8957-6AB417372061}" type="presOf" srcId="{551A4121-441F-4217-BA0C-26EF31D014F2}" destId="{8CBB6F45-2BC2-4D0E-A641-0CB5FA35B475}" srcOrd="0" destOrd="0" presId="urn:microsoft.com/office/officeart/2018/2/layout/IconVerticalSolidList"/>
    <dgm:cxn modelId="{9AC2B1F3-DF34-4E22-BBC7-C57BBCF22C5F}" type="presOf" srcId="{E4E9C7B3-FB3D-4BB8-A178-56C98E64A35A}" destId="{0906C050-1AD3-4E32-A7FA-352AFB05F0C5}" srcOrd="0" destOrd="0" presId="urn:microsoft.com/office/officeart/2018/2/layout/IconVerticalSolidList"/>
    <dgm:cxn modelId="{57908EC0-1C73-4CA9-8B25-8431145B1263}" type="presParOf" srcId="{73BBA05D-E4C8-4862-8C95-F603CE4272C8}" destId="{6E4AF5AC-110B-45F7-88B0-8DA3EE6CBA24}" srcOrd="0" destOrd="0" presId="urn:microsoft.com/office/officeart/2018/2/layout/IconVerticalSolidList"/>
    <dgm:cxn modelId="{02A2BA56-AA44-49D6-B21C-7BBE8F329C36}" type="presParOf" srcId="{6E4AF5AC-110B-45F7-88B0-8DA3EE6CBA24}" destId="{367642B5-CD96-4362-BFFA-34637C3C6D75}" srcOrd="0" destOrd="0" presId="urn:microsoft.com/office/officeart/2018/2/layout/IconVerticalSolidList"/>
    <dgm:cxn modelId="{8A016FC6-ED45-4CE5-9182-A84FF4CAC176}" type="presParOf" srcId="{6E4AF5AC-110B-45F7-88B0-8DA3EE6CBA24}" destId="{0F33C66E-0E27-4C78-8ED4-B63A45B2B821}" srcOrd="1" destOrd="0" presId="urn:microsoft.com/office/officeart/2018/2/layout/IconVerticalSolidList"/>
    <dgm:cxn modelId="{6B044D08-A4DB-4D07-AD54-974C19B826B9}" type="presParOf" srcId="{6E4AF5AC-110B-45F7-88B0-8DA3EE6CBA24}" destId="{25EDA375-A812-45FD-B255-15B1DB7CD481}" srcOrd="2" destOrd="0" presId="urn:microsoft.com/office/officeart/2018/2/layout/IconVerticalSolidList"/>
    <dgm:cxn modelId="{7C19152B-85E0-445C-AF8D-A2DBA203DB26}" type="presParOf" srcId="{6E4AF5AC-110B-45F7-88B0-8DA3EE6CBA24}" destId="{0906C050-1AD3-4E32-A7FA-352AFB05F0C5}" srcOrd="3" destOrd="0" presId="urn:microsoft.com/office/officeart/2018/2/layout/IconVerticalSolidList"/>
    <dgm:cxn modelId="{9903555A-A780-4C09-B918-D516643FEE3D}" type="presParOf" srcId="{73BBA05D-E4C8-4862-8C95-F603CE4272C8}" destId="{60464E1D-5267-41B3-A1DA-1A80392C8C66}" srcOrd="1" destOrd="0" presId="urn:microsoft.com/office/officeart/2018/2/layout/IconVerticalSolidList"/>
    <dgm:cxn modelId="{BE91CDB7-E619-4038-BC3B-937ABDE6E6D0}" type="presParOf" srcId="{73BBA05D-E4C8-4862-8C95-F603CE4272C8}" destId="{6349E2D4-D15A-4C88-B8FC-3493DB670048}" srcOrd="2" destOrd="0" presId="urn:microsoft.com/office/officeart/2018/2/layout/IconVerticalSolidList"/>
    <dgm:cxn modelId="{AA6A4B4A-3C31-467C-BD79-1D1D29FAF2FB}" type="presParOf" srcId="{6349E2D4-D15A-4C88-B8FC-3493DB670048}" destId="{6FE59D47-9D12-445D-9439-DC05226632AE}" srcOrd="0" destOrd="0" presId="urn:microsoft.com/office/officeart/2018/2/layout/IconVerticalSolidList"/>
    <dgm:cxn modelId="{6C532DC7-0F2C-4E2B-B26F-EC54FCDDAF1D}" type="presParOf" srcId="{6349E2D4-D15A-4C88-B8FC-3493DB670048}" destId="{383BF66E-DBA0-4977-B578-ADAA1DC13FD8}" srcOrd="1" destOrd="0" presId="urn:microsoft.com/office/officeart/2018/2/layout/IconVerticalSolidList"/>
    <dgm:cxn modelId="{6182EB26-151E-4933-9F4C-02C98293039F}" type="presParOf" srcId="{6349E2D4-D15A-4C88-B8FC-3493DB670048}" destId="{D13AC484-E1CB-4FC3-A1A4-57E3C5FE1186}" srcOrd="2" destOrd="0" presId="urn:microsoft.com/office/officeart/2018/2/layout/IconVerticalSolidList"/>
    <dgm:cxn modelId="{CA6F383B-BAC9-4021-9B6D-5AED0C67D710}" type="presParOf" srcId="{6349E2D4-D15A-4C88-B8FC-3493DB670048}" destId="{8CBB6F45-2BC2-4D0E-A641-0CB5FA35B4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CBD368-5EFA-4A90-894D-2EDA145C876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35D068-CE21-422E-B618-9D91D36EAE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supporting references, comment, further discussion, please get in touch</a:t>
          </a:r>
        </a:p>
      </dgm:t>
    </dgm:pt>
    <dgm:pt modelId="{E5ED0995-4241-45F3-8A2B-2EEF5BE1631A}" type="parTrans" cxnId="{7FE8C9DD-AFDF-4E56-9EF6-C74EB9417EBA}">
      <dgm:prSet/>
      <dgm:spPr/>
      <dgm:t>
        <a:bodyPr/>
        <a:lstStyle/>
        <a:p>
          <a:endParaRPr lang="en-US"/>
        </a:p>
      </dgm:t>
    </dgm:pt>
    <dgm:pt modelId="{B255DA70-2EBD-42AA-BA88-8A37BF3F6EFC}" type="sibTrans" cxnId="{7FE8C9DD-AFDF-4E56-9EF6-C74EB9417EB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E65C9F-3968-4B24-A7A6-032F52517A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richardfuller@nhs.net</a:t>
          </a:r>
          <a:r>
            <a:rPr lang="en-US"/>
            <a:t>  </a:t>
          </a:r>
        </a:p>
      </dgm:t>
    </dgm:pt>
    <dgm:pt modelId="{84857DD4-D28D-4F75-90C9-39BED763BAA0}" type="parTrans" cxnId="{58469CF0-3802-465B-9527-F5607122DE93}">
      <dgm:prSet/>
      <dgm:spPr/>
      <dgm:t>
        <a:bodyPr/>
        <a:lstStyle/>
        <a:p>
          <a:endParaRPr lang="en-US"/>
        </a:p>
      </dgm:t>
    </dgm:pt>
    <dgm:pt modelId="{6D7FA139-E0E1-4313-B1DC-326AFDA1CC9D}" type="sibTrans" cxnId="{58469CF0-3802-465B-9527-F5607122DE93}">
      <dgm:prSet/>
      <dgm:spPr/>
      <dgm:t>
        <a:bodyPr/>
        <a:lstStyle/>
        <a:p>
          <a:endParaRPr lang="en-US"/>
        </a:p>
      </dgm:t>
    </dgm:pt>
    <dgm:pt modelId="{50DE0478-BF49-457B-B89F-1EB4C84C39DC}" type="pres">
      <dgm:prSet presAssocID="{BCCBD368-5EFA-4A90-894D-2EDA145C8763}" presName="root" presStyleCnt="0">
        <dgm:presLayoutVars>
          <dgm:dir/>
          <dgm:resizeHandles val="exact"/>
        </dgm:presLayoutVars>
      </dgm:prSet>
      <dgm:spPr/>
    </dgm:pt>
    <dgm:pt modelId="{2F291D04-ADD0-48C3-A1AA-B45BB789395B}" type="pres">
      <dgm:prSet presAssocID="{BCCBD368-5EFA-4A90-894D-2EDA145C8763}" presName="container" presStyleCnt="0">
        <dgm:presLayoutVars>
          <dgm:dir/>
          <dgm:resizeHandles val="exact"/>
        </dgm:presLayoutVars>
      </dgm:prSet>
      <dgm:spPr/>
    </dgm:pt>
    <dgm:pt modelId="{E8E487B4-5F61-47AD-9DCA-EEC029B5A985}" type="pres">
      <dgm:prSet presAssocID="{C935D068-CE21-422E-B618-9D91D36EAED7}" presName="compNode" presStyleCnt="0"/>
      <dgm:spPr/>
    </dgm:pt>
    <dgm:pt modelId="{FC8022E9-563E-4C97-BFEA-1405E97DC3D0}" type="pres">
      <dgm:prSet presAssocID="{C935D068-CE21-422E-B618-9D91D36EAED7}" presName="iconBgRect" presStyleLbl="bgShp" presStyleIdx="0" presStyleCnt="2"/>
      <dgm:spPr/>
    </dgm:pt>
    <dgm:pt modelId="{1B3F0B73-D398-4E28-8ED1-3338614FBE76}" type="pres">
      <dgm:prSet presAssocID="{C935D068-CE21-422E-B618-9D91D36EAED7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9288853-FD20-4A5D-861E-10C535F0B928}" type="pres">
      <dgm:prSet presAssocID="{C935D068-CE21-422E-B618-9D91D36EAED7}" presName="spaceRect" presStyleCnt="0"/>
      <dgm:spPr/>
    </dgm:pt>
    <dgm:pt modelId="{137BC5E1-DB85-4019-800A-076358CEF8CE}" type="pres">
      <dgm:prSet presAssocID="{C935D068-CE21-422E-B618-9D91D36EAED7}" presName="textRect" presStyleLbl="revTx" presStyleIdx="0" presStyleCnt="2">
        <dgm:presLayoutVars>
          <dgm:chMax val="1"/>
          <dgm:chPref val="1"/>
        </dgm:presLayoutVars>
      </dgm:prSet>
      <dgm:spPr/>
    </dgm:pt>
    <dgm:pt modelId="{B33FE0A3-022E-4BD3-A983-15FC7856520A}" type="pres">
      <dgm:prSet presAssocID="{B255DA70-2EBD-42AA-BA88-8A37BF3F6EFC}" presName="sibTrans" presStyleLbl="sibTrans2D1" presStyleIdx="0" presStyleCnt="0"/>
      <dgm:spPr/>
    </dgm:pt>
    <dgm:pt modelId="{A27CBBE2-C0D8-45FB-9381-1269952D8A5D}" type="pres">
      <dgm:prSet presAssocID="{8FE65C9F-3968-4B24-A7A6-032F52517A16}" presName="compNode" presStyleCnt="0"/>
      <dgm:spPr/>
    </dgm:pt>
    <dgm:pt modelId="{45B002B6-145E-4660-A098-70D620A91B3F}" type="pres">
      <dgm:prSet presAssocID="{8FE65C9F-3968-4B24-A7A6-032F52517A16}" presName="iconBgRect" presStyleLbl="bgShp" presStyleIdx="1" presStyleCnt="2"/>
      <dgm:spPr/>
    </dgm:pt>
    <dgm:pt modelId="{900DB319-7932-447D-891D-3E0D65C0CEFE}" type="pres">
      <dgm:prSet presAssocID="{8FE65C9F-3968-4B24-A7A6-032F52517A16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743DB6D-91F9-4462-9CBB-58D9DDF70F48}" type="pres">
      <dgm:prSet presAssocID="{8FE65C9F-3968-4B24-A7A6-032F52517A16}" presName="spaceRect" presStyleCnt="0"/>
      <dgm:spPr/>
    </dgm:pt>
    <dgm:pt modelId="{B7BC0B62-34CF-49A6-9175-682678F52807}" type="pres">
      <dgm:prSet presAssocID="{8FE65C9F-3968-4B24-A7A6-032F52517A1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6502442-2096-441F-ABCB-6AD164716812}" type="presOf" srcId="{BCCBD368-5EFA-4A90-894D-2EDA145C8763}" destId="{50DE0478-BF49-457B-B89F-1EB4C84C39DC}" srcOrd="0" destOrd="0" presId="urn:microsoft.com/office/officeart/2018/2/layout/IconCircleList"/>
    <dgm:cxn modelId="{DC250996-49FD-48F6-89E9-26FEF2ADAE8D}" type="presOf" srcId="{C935D068-CE21-422E-B618-9D91D36EAED7}" destId="{137BC5E1-DB85-4019-800A-076358CEF8CE}" srcOrd="0" destOrd="0" presId="urn:microsoft.com/office/officeart/2018/2/layout/IconCircleList"/>
    <dgm:cxn modelId="{DFEAB4A3-6735-409F-AC8C-0EFF969D1693}" type="presOf" srcId="{8FE65C9F-3968-4B24-A7A6-032F52517A16}" destId="{B7BC0B62-34CF-49A6-9175-682678F52807}" srcOrd="0" destOrd="0" presId="urn:microsoft.com/office/officeart/2018/2/layout/IconCircleList"/>
    <dgm:cxn modelId="{7FE8C9DD-AFDF-4E56-9EF6-C74EB9417EBA}" srcId="{BCCBD368-5EFA-4A90-894D-2EDA145C8763}" destId="{C935D068-CE21-422E-B618-9D91D36EAED7}" srcOrd="0" destOrd="0" parTransId="{E5ED0995-4241-45F3-8A2B-2EEF5BE1631A}" sibTransId="{B255DA70-2EBD-42AA-BA88-8A37BF3F6EFC}"/>
    <dgm:cxn modelId="{307FA5DE-A871-4C89-8592-A32A654702C3}" type="presOf" srcId="{B255DA70-2EBD-42AA-BA88-8A37BF3F6EFC}" destId="{B33FE0A3-022E-4BD3-A983-15FC7856520A}" srcOrd="0" destOrd="0" presId="urn:microsoft.com/office/officeart/2018/2/layout/IconCircleList"/>
    <dgm:cxn modelId="{58469CF0-3802-465B-9527-F5607122DE93}" srcId="{BCCBD368-5EFA-4A90-894D-2EDA145C8763}" destId="{8FE65C9F-3968-4B24-A7A6-032F52517A16}" srcOrd="1" destOrd="0" parTransId="{84857DD4-D28D-4F75-90C9-39BED763BAA0}" sibTransId="{6D7FA139-E0E1-4313-B1DC-326AFDA1CC9D}"/>
    <dgm:cxn modelId="{4CF4A5D2-1905-42F3-B902-47478EE0C3FF}" type="presParOf" srcId="{50DE0478-BF49-457B-B89F-1EB4C84C39DC}" destId="{2F291D04-ADD0-48C3-A1AA-B45BB789395B}" srcOrd="0" destOrd="0" presId="urn:microsoft.com/office/officeart/2018/2/layout/IconCircleList"/>
    <dgm:cxn modelId="{59DF2E57-E93C-466E-8C98-D75465C21B4E}" type="presParOf" srcId="{2F291D04-ADD0-48C3-A1AA-B45BB789395B}" destId="{E8E487B4-5F61-47AD-9DCA-EEC029B5A985}" srcOrd="0" destOrd="0" presId="urn:microsoft.com/office/officeart/2018/2/layout/IconCircleList"/>
    <dgm:cxn modelId="{5CAA3D24-5474-416F-BB6F-4535BAFEA944}" type="presParOf" srcId="{E8E487B4-5F61-47AD-9DCA-EEC029B5A985}" destId="{FC8022E9-563E-4C97-BFEA-1405E97DC3D0}" srcOrd="0" destOrd="0" presId="urn:microsoft.com/office/officeart/2018/2/layout/IconCircleList"/>
    <dgm:cxn modelId="{34918F86-6EF4-4FE8-939A-65D822A296F5}" type="presParOf" srcId="{E8E487B4-5F61-47AD-9DCA-EEC029B5A985}" destId="{1B3F0B73-D398-4E28-8ED1-3338614FBE76}" srcOrd="1" destOrd="0" presId="urn:microsoft.com/office/officeart/2018/2/layout/IconCircleList"/>
    <dgm:cxn modelId="{C2D00FA4-35C3-4E06-A746-7B7915CFE51E}" type="presParOf" srcId="{E8E487B4-5F61-47AD-9DCA-EEC029B5A985}" destId="{49288853-FD20-4A5D-861E-10C535F0B928}" srcOrd="2" destOrd="0" presId="urn:microsoft.com/office/officeart/2018/2/layout/IconCircleList"/>
    <dgm:cxn modelId="{F3A4F725-D0D3-4F70-937C-32F3D1D5EE68}" type="presParOf" srcId="{E8E487B4-5F61-47AD-9DCA-EEC029B5A985}" destId="{137BC5E1-DB85-4019-800A-076358CEF8CE}" srcOrd="3" destOrd="0" presId="urn:microsoft.com/office/officeart/2018/2/layout/IconCircleList"/>
    <dgm:cxn modelId="{F942921D-337E-4BAF-868B-29C27E748BEF}" type="presParOf" srcId="{2F291D04-ADD0-48C3-A1AA-B45BB789395B}" destId="{B33FE0A3-022E-4BD3-A983-15FC7856520A}" srcOrd="1" destOrd="0" presId="urn:microsoft.com/office/officeart/2018/2/layout/IconCircleList"/>
    <dgm:cxn modelId="{A2987945-0A06-49C8-B0D9-B10F8A78E8CB}" type="presParOf" srcId="{2F291D04-ADD0-48C3-A1AA-B45BB789395B}" destId="{A27CBBE2-C0D8-45FB-9381-1269952D8A5D}" srcOrd="2" destOrd="0" presId="urn:microsoft.com/office/officeart/2018/2/layout/IconCircleList"/>
    <dgm:cxn modelId="{F279D34F-B4DD-41AB-9695-826071D198E4}" type="presParOf" srcId="{A27CBBE2-C0D8-45FB-9381-1269952D8A5D}" destId="{45B002B6-145E-4660-A098-70D620A91B3F}" srcOrd="0" destOrd="0" presId="urn:microsoft.com/office/officeart/2018/2/layout/IconCircleList"/>
    <dgm:cxn modelId="{0023488B-BAEF-4460-B928-1674A842471F}" type="presParOf" srcId="{A27CBBE2-C0D8-45FB-9381-1269952D8A5D}" destId="{900DB319-7932-447D-891D-3E0D65C0CEFE}" srcOrd="1" destOrd="0" presId="urn:microsoft.com/office/officeart/2018/2/layout/IconCircleList"/>
    <dgm:cxn modelId="{22ABD3A2-AB66-4B93-AE2A-878998A5B107}" type="presParOf" srcId="{A27CBBE2-C0D8-45FB-9381-1269952D8A5D}" destId="{B743DB6D-91F9-4462-9CBB-58D9DDF70F48}" srcOrd="2" destOrd="0" presId="urn:microsoft.com/office/officeart/2018/2/layout/IconCircleList"/>
    <dgm:cxn modelId="{777B2B67-3EC1-4541-919A-F4F06B9EA4A8}" type="presParOf" srcId="{A27CBBE2-C0D8-45FB-9381-1269952D8A5D}" destId="{B7BC0B62-34CF-49A6-9175-682678F5280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642B5-CD96-4362-BFFA-34637C3C6D75}">
      <dsp:nvSpPr>
        <dsp:cNvPr id="0" name=""/>
        <dsp:cNvSpPr/>
      </dsp:nvSpPr>
      <dsp:spPr>
        <a:xfrm>
          <a:off x="0" y="905470"/>
          <a:ext cx="6269038" cy="16716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3C66E-0E27-4C78-8ED4-B63A45B2B821}">
      <dsp:nvSpPr>
        <dsp:cNvPr id="0" name=""/>
        <dsp:cNvSpPr/>
      </dsp:nvSpPr>
      <dsp:spPr>
        <a:xfrm>
          <a:off x="505670" y="1281588"/>
          <a:ext cx="919400" cy="919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6C050-1AD3-4E32-A7FA-352AFB05F0C5}">
      <dsp:nvSpPr>
        <dsp:cNvPr id="0" name=""/>
        <dsp:cNvSpPr/>
      </dsp:nvSpPr>
      <dsp:spPr>
        <a:xfrm>
          <a:off x="1930741" y="905470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has the been most transformative/helpful/exciting change to the way you educate using technology?</a:t>
          </a:r>
        </a:p>
      </dsp:txBody>
      <dsp:txXfrm>
        <a:off x="1930741" y="905470"/>
        <a:ext cx="4338296" cy="1671637"/>
      </dsp:txXfrm>
    </dsp:sp>
    <dsp:sp modelId="{6FE59D47-9D12-445D-9439-DC05226632AE}">
      <dsp:nvSpPr>
        <dsp:cNvPr id="0" name=""/>
        <dsp:cNvSpPr/>
      </dsp:nvSpPr>
      <dsp:spPr>
        <a:xfrm>
          <a:off x="0" y="2995017"/>
          <a:ext cx="6269038" cy="16716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BF66E-DBA0-4977-B578-ADAA1DC13FD8}">
      <dsp:nvSpPr>
        <dsp:cNvPr id="0" name=""/>
        <dsp:cNvSpPr/>
      </dsp:nvSpPr>
      <dsp:spPr>
        <a:xfrm>
          <a:off x="505670" y="3371135"/>
          <a:ext cx="919400" cy="919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B6F45-2BC2-4D0E-A641-0CB5FA35B475}">
      <dsp:nvSpPr>
        <dsp:cNvPr id="0" name=""/>
        <dsp:cNvSpPr/>
      </dsp:nvSpPr>
      <dsp:spPr>
        <a:xfrm>
          <a:off x="1930741" y="2995017"/>
          <a:ext cx="4338296" cy="1671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15" tIns="176915" rIns="176915" bIns="17691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Think about your practice in the lab, campus, classroom, clinic</a:t>
          </a:r>
        </a:p>
      </dsp:txBody>
      <dsp:txXfrm>
        <a:off x="1930741" y="2995017"/>
        <a:ext cx="4338296" cy="167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22E9-563E-4C97-BFEA-1405E97DC3D0}">
      <dsp:nvSpPr>
        <dsp:cNvPr id="0" name=""/>
        <dsp:cNvSpPr/>
      </dsp:nvSpPr>
      <dsp:spPr>
        <a:xfrm>
          <a:off x="100267" y="1199932"/>
          <a:ext cx="992334" cy="9923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F0B73-D398-4E28-8ED1-3338614FBE76}">
      <dsp:nvSpPr>
        <dsp:cNvPr id="0" name=""/>
        <dsp:cNvSpPr/>
      </dsp:nvSpPr>
      <dsp:spPr>
        <a:xfrm>
          <a:off x="308657" y="1408322"/>
          <a:ext cx="575553" cy="575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BC5E1-DB85-4019-800A-076358CEF8CE}">
      <dsp:nvSpPr>
        <dsp:cNvPr id="0" name=""/>
        <dsp:cNvSpPr/>
      </dsp:nvSpPr>
      <dsp:spPr>
        <a:xfrm>
          <a:off x="1305244" y="1199932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 supporting references, comment, further discussion, please get in touch</a:t>
          </a:r>
        </a:p>
      </dsp:txBody>
      <dsp:txXfrm>
        <a:off x="1305244" y="1199932"/>
        <a:ext cx="2339072" cy="992334"/>
      </dsp:txXfrm>
    </dsp:sp>
    <dsp:sp modelId="{45B002B6-145E-4660-A098-70D620A91B3F}">
      <dsp:nvSpPr>
        <dsp:cNvPr id="0" name=""/>
        <dsp:cNvSpPr/>
      </dsp:nvSpPr>
      <dsp:spPr>
        <a:xfrm>
          <a:off x="4051882" y="1199932"/>
          <a:ext cx="992334" cy="99233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DB319-7932-447D-891D-3E0D65C0CEFE}">
      <dsp:nvSpPr>
        <dsp:cNvPr id="0" name=""/>
        <dsp:cNvSpPr/>
      </dsp:nvSpPr>
      <dsp:spPr>
        <a:xfrm>
          <a:off x="4260273" y="1408322"/>
          <a:ext cx="575553" cy="575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C0B62-34CF-49A6-9175-682678F52807}">
      <dsp:nvSpPr>
        <dsp:cNvPr id="0" name=""/>
        <dsp:cNvSpPr/>
      </dsp:nvSpPr>
      <dsp:spPr>
        <a:xfrm>
          <a:off x="5256859" y="1199932"/>
          <a:ext cx="2339072" cy="992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hlinkClick xmlns:r="http://schemas.openxmlformats.org/officeDocument/2006/relationships" r:id="rId5"/>
            </a:rPr>
            <a:t>richardfuller@nhs.net</a:t>
          </a:r>
          <a:r>
            <a:rPr lang="en-US" sz="1600" kern="1200"/>
            <a:t>  </a:t>
          </a:r>
        </a:p>
      </dsp:txBody>
      <dsp:txXfrm>
        <a:off x="5256859" y="1199932"/>
        <a:ext cx="2339072" cy="992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9D5E-D6E4-42D6-B230-40BD7064EF5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4B8A-A7EA-4391-A679-310D6C8A5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6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4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of the recent good….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/wiki/The_Good,_</a:t>
            </a:r>
            <a:r>
              <a:rPr lang="en-US" dirty="0" err="1"/>
              <a:t>the_Bad_and_the_Ugly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04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 bad – and the uncertainty for learners and candidates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6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And now the frankly ugly – signpost lessons and skill from wider 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www.theguardian.com</a:t>
            </a:r>
            <a:r>
              <a:rPr lang="en-GB" dirty="0"/>
              <a:t>/sport/2020/oct/16/</a:t>
            </a:r>
            <a:r>
              <a:rPr lang="en-GB" dirty="0" err="1"/>
              <a:t>chesss-cheating-crisis-paranoia-has-become-the-culture?CMP</a:t>
            </a:r>
            <a:r>
              <a:rPr lang="en-GB" dirty="0"/>
              <a:t>=</a:t>
            </a:r>
            <a:r>
              <a:rPr lang="en-GB" dirty="0" err="1"/>
              <a:t>Share_AndroidApp_Other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4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</a:t>
            </a:r>
          </a:p>
          <a:p>
            <a:r>
              <a:rPr lang="en-US" dirty="0"/>
              <a:t>Achievement</a:t>
            </a:r>
            <a:r>
              <a:rPr lang="en-US" baseline="0" dirty="0"/>
              <a:t> gap!!!?!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0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04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on the new challenges for assessment in HPE in a semi-automated world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www.theagilityeffect.com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/article/humanity-and-technology-risk/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82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rethink ‘beyond competence’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4B8A-A7EA-4391-A679-310D6C8A50D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2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D083-CE90-E944-8A44-7535390D0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D6976-8130-D64C-B04C-3D0A804A7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637F-B5EB-2E44-84FA-6540FD83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4440-93FB-7546-A410-1BE24848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F44A1-E35B-AD43-BA07-AEE748B5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5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6FE-E37D-9D4D-BCAF-1DD1D645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AD0E-D20E-9149-BB6F-9AE4AA459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1AA8-407A-F348-A350-57CD22A3E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F5071-C63D-924C-870C-C0287557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C0A7-2E0D-994B-B1BE-D0E7A1D2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7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4E1CD-DF16-A24F-8930-107F3AA06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0154-0DE5-DD42-9C3A-6749674A4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A308F-E557-8344-9A5D-E060ADD43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E09E1-8337-A543-A02E-2EC0C4F9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FEC5D-5A8C-A643-8D3F-AEC302EA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8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3/2/22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867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9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BD75-443A-E24D-9534-FCD6729E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7F63-E0C7-614C-BC9A-E7A93044C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C65B7-34F2-AA4D-9E44-9AD57805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7DB0-815C-0644-BC85-840A0DD3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A26D0-BF55-B44A-BEFC-06D3043B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6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9723-9CA3-1746-A749-738075FE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0DAD4-BD04-C846-9FAE-69D310537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F3DB7-528A-1B4E-9FE8-D8BA8B19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B7D6D-7830-0947-AE9A-CDB9396B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28C1-5BB8-FB44-B83A-1F8C9C47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9D51-C00D-9243-8E18-5A164C01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93A81-246F-164A-814D-2172D034F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A36F-4870-FD43-9575-335E91F1F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A24C-7B84-DD40-B677-B2BC53F3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3A69A-BE6B-6F44-B030-0BA40F289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E7EBD-9D41-B748-80D4-7D5993B8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1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0CBD-4379-6849-A7F3-6C0306A8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AD578-9063-2F4D-A962-42F181020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ED457-669F-1643-870D-B52697C6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478D-E4A6-B748-A18F-A126AEB6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BA370-03E9-314F-82E9-EBFA2F81A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5A810-0F3B-0147-8D19-2B2F8462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DEB586-DB1D-6343-A2B9-E64C49FB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D2236-BB24-C647-BBA1-C72E3A9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4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34EC-4515-AD47-A796-67391207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C64D7-A3BF-B148-AE46-2DF6529E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B11BF-3255-EE4D-B904-32BF5E09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D3268-C106-C141-A0D5-FED552D7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20E90-19EE-8F4A-9E9A-FBE78D88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1DD32-8140-4B45-AB99-226179E5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E9D39-7A8D-8341-AAA4-AE81545B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5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01D2-D91D-C549-B4AB-AFE11AA6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53F0-10BF-5B47-936F-A933E8C9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DA4B4-71BA-9948-A828-94048FB33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AD3DC-986D-3346-AAB6-E121B810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6A5CA-A786-E742-95F0-3B79FE7F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95E66-DD63-F749-A0B6-5779332B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7FC4-CA1B-3940-AA3C-6C1FFA3F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81CD59-BB41-6943-A0F1-D7092986C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32335-E3A1-C142-97B0-37A5D4346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5F98B-5558-8F4C-A664-924943B5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5C427-3C5C-F14E-95BE-BC3A8C1F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F1CAD-0A94-444E-BA87-19C02738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F785E-1D7C-C448-91ED-CE835283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52052-FB48-4944-A8BB-D9E729963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8298-85A0-C546-8195-9DAF910BE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0BA7-16E1-244A-9F68-A86B0F6469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0CDAB-3839-024C-A871-41C3AFD75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26E00-0AFE-6E4C-B843-B3EDD152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C6D2-868A-EE4C-BDE8-29C61D4B16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jww5z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eric.ed.gov/fulltext/EJ1263740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DcrfVZoEs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CEC6-2065-294B-880A-99409FD53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7" y="1783959"/>
            <a:ext cx="10554393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3600" b="1" dirty="0"/>
              <a:t>What’s wrong with assessment in medical education?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How can we assess more authentically + how can technology help, rather than hinder us?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4967D-2FD8-3F42-84F6-96CB2C4DE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5" y="5138820"/>
            <a:ext cx="4087305" cy="1147863"/>
          </a:xfrm>
        </p:spPr>
        <p:txBody>
          <a:bodyPr anchor="t">
            <a:normAutofit/>
          </a:bodyPr>
          <a:lstStyle/>
          <a:p>
            <a:pPr algn="r"/>
            <a:endParaRPr lang="en-US" sz="1900" dirty="0"/>
          </a:p>
          <a:p>
            <a:pPr algn="r"/>
            <a:r>
              <a:rPr lang="en-US" sz="1900" dirty="0"/>
              <a:t>Richard Fuller</a:t>
            </a:r>
          </a:p>
          <a:p>
            <a:pPr algn="r"/>
            <a:r>
              <a:rPr lang="en-US" sz="1900" dirty="0"/>
              <a:t>Christie Education, UK</a:t>
            </a:r>
          </a:p>
          <a:p>
            <a:pPr algn="l"/>
            <a:endParaRPr lang="en-US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9AA4B0-220E-2B40-8CB7-A0947D452A33}"/>
              </a:ext>
            </a:extLst>
          </p:cNvPr>
          <p:cNvSpPr txBox="1"/>
          <p:nvPr/>
        </p:nvSpPr>
        <p:spPr>
          <a:xfrm>
            <a:off x="5583382" y="3866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Please support: https://</a:t>
            </a:r>
            <a:r>
              <a:rPr lang="en-US" dirty="0" err="1"/>
              <a:t>www.redcross.org.uk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3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F17CC-0A27-BF4C-82A0-0E6A269C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Shout out…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Think about the last year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4D7B23-B840-4416-9018-09EBA2FA7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51810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53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3C548-BEDE-1647-B26C-3F0A2108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431" y="643466"/>
            <a:ext cx="6710766" cy="55334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Communication, connectivity, creativity and collegiality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Better ‘assessment talk’?</a:t>
            </a:r>
          </a:p>
          <a:p>
            <a:pPr marL="457200" lvl="1" indent="0">
              <a:buNone/>
            </a:pPr>
            <a:r>
              <a:rPr lang="en-US" dirty="0"/>
              <a:t>Engaging, and co-producing/creating, with learners and faculty </a:t>
            </a:r>
            <a:r>
              <a:rPr lang="en-US" sz="2000" dirty="0"/>
              <a:t>(</a:t>
            </a:r>
            <a:r>
              <a:rPr lang="en-US" sz="2000" dirty="0" err="1"/>
              <a:t>Cumbo</a:t>
            </a:r>
            <a:r>
              <a:rPr lang="en-US" sz="2000" dirty="0"/>
              <a:t> and Selwyn 2021 )</a:t>
            </a:r>
          </a:p>
          <a:p>
            <a:r>
              <a:rPr lang="en-US" dirty="0"/>
              <a:t>Creativity in authentic assessment </a:t>
            </a:r>
          </a:p>
          <a:p>
            <a:pPr marL="457200" lvl="1" indent="0">
              <a:buNone/>
            </a:pPr>
            <a:r>
              <a:rPr lang="en-US" dirty="0"/>
              <a:t>Design, and scheduling of assessment; increased focus and creativity in assessment for learning and adaptive testing</a:t>
            </a:r>
            <a:endParaRPr lang="en-US" sz="2000" dirty="0"/>
          </a:p>
          <a:p>
            <a:r>
              <a:rPr lang="en-US" dirty="0"/>
              <a:t>Innovation cultures</a:t>
            </a:r>
          </a:p>
          <a:p>
            <a:pPr marL="457200" lvl="1" indent="0">
              <a:buNone/>
            </a:pPr>
            <a:r>
              <a:rPr lang="en-US" dirty="0"/>
              <a:t>Medical Education ‘Really Good Stuff’ </a:t>
            </a:r>
          </a:p>
          <a:p>
            <a:pPr marL="457200" lvl="1" indent="0">
              <a:buNone/>
            </a:pPr>
            <a:r>
              <a:rPr lang="en-US" dirty="0"/>
              <a:t>Building faculty confidence in using technology to enhance assessment </a:t>
            </a:r>
            <a:r>
              <a:rPr lang="en-US" sz="2000" dirty="0"/>
              <a:t>(Ashokka et al 2020; </a:t>
            </a:r>
            <a:r>
              <a:rPr lang="en-GB" sz="2000" b="1" dirty="0">
                <a:hlinkClick r:id="rId3"/>
              </a:rPr>
              <a:t>https://tinyurl.com/sjww5z8</a:t>
            </a:r>
            <a:r>
              <a:rPr lang="en-GB" sz="2000" b="1" dirty="0"/>
              <a:t>)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erson holding a sign&#10;&#10;Description automatically generated">
            <a:extLst>
              <a:ext uri="{FF2B5EF4-FFF2-40B4-BE49-F238E27FC236}">
                <a16:creationId xmlns:a16="http://schemas.microsoft.com/office/drawing/2014/main" id="{F5DBD9F2-8AF0-D145-9D45-81596741D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2" y="643466"/>
            <a:ext cx="3997240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842CCF-E02F-404D-A902-479CE72F3CCE}"/>
              </a:ext>
            </a:extLst>
          </p:cNvPr>
          <p:cNvSpPr txBox="1"/>
          <p:nvPr/>
        </p:nvSpPr>
        <p:spPr>
          <a:xfrm>
            <a:off x="-668436" y="6458529"/>
            <a:ext cx="587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/wiki/The_Good,_</a:t>
            </a:r>
            <a:r>
              <a:rPr lang="en-US" sz="1200" dirty="0" err="1"/>
              <a:t>the_Bad_and_the_Ugly</a:t>
            </a:r>
            <a:endParaRPr lang="en-US" sz="1200" dirty="0"/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03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5F6A3-0739-8246-B00F-58470BB25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3" y="366751"/>
            <a:ext cx="6360358" cy="61329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Tech heavy, theory light, design absent?</a:t>
            </a:r>
          </a:p>
          <a:p>
            <a:r>
              <a:rPr lang="en-US" sz="2400" dirty="0"/>
              <a:t>What exactly is a virtual OSCE?</a:t>
            </a:r>
          </a:p>
          <a:p>
            <a:r>
              <a:rPr lang="en-US" sz="2400" dirty="0"/>
              <a:t>Online and/or open book tests?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Retrofit decision making</a:t>
            </a:r>
          </a:p>
          <a:p>
            <a:r>
              <a:rPr lang="en-US" sz="2400" dirty="0"/>
              <a:t>Misuse of assessment for learning data and the potential harm of Artificial Unintelligence (Broussard)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Unintended consequences </a:t>
            </a:r>
          </a:p>
          <a:p>
            <a:r>
              <a:rPr lang="en-US" sz="2400" dirty="0" err="1"/>
              <a:t>Transmediation</a:t>
            </a:r>
            <a:r>
              <a:rPr lang="en-US" sz="2400" dirty="0"/>
              <a:t> and error (Ottawa consensus)</a:t>
            </a:r>
          </a:p>
          <a:p>
            <a:r>
              <a:rPr lang="en-US" sz="2400" dirty="0"/>
              <a:t>Inauthenticity and assessment of ‘wrong’ construct</a:t>
            </a:r>
          </a:p>
          <a:p>
            <a:endParaRPr lang="en-US" sz="2400" dirty="0"/>
          </a:p>
          <a:p>
            <a:endParaRPr lang="en-US" sz="1400" dirty="0"/>
          </a:p>
        </p:txBody>
      </p:sp>
      <p:pic>
        <p:nvPicPr>
          <p:cNvPr id="4" name="Picture 3" descr="A person holding a gun&#10;&#10;Description automatically generated">
            <a:extLst>
              <a:ext uri="{FF2B5EF4-FFF2-40B4-BE49-F238E27FC236}">
                <a16:creationId xmlns:a16="http://schemas.microsoft.com/office/drawing/2014/main" id="{0CC6E7A3-C2B0-0247-BB23-D19114D63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22523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76178-91A7-D646-8BBC-5598CBD15482}"/>
              </a:ext>
            </a:extLst>
          </p:cNvPr>
          <p:cNvSpPr txBox="1"/>
          <p:nvPr/>
        </p:nvSpPr>
        <p:spPr>
          <a:xfrm>
            <a:off x="4127157" y="536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erson sitting at a table with a laptop &#10;&#10;Text reads 'A digital divide was exposed during the pandemic with 60% of adults lacking the digital skills required to work, learn and and access critical services online' (World Economic Forum 2021)">
            <a:extLst>
              <a:ext uri="{FF2B5EF4-FFF2-40B4-BE49-F238E27FC236}">
                <a16:creationId xmlns:a16="http://schemas.microsoft.com/office/drawing/2014/main" id="{C10401B9-8F31-F14C-ADAE-4A15B0B7B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50" y="851661"/>
            <a:ext cx="9849703" cy="515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6D5D-621D-8F4B-AF77-013E1038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77" y="54791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Have we lost our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AFDF8-83F8-FA4A-8385-89FBF9666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1875295"/>
            <a:ext cx="5278066" cy="44347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 dirty="0"/>
              <a:t>Multiple overlapping views from learners, faculty, employers, patients </a:t>
            </a:r>
            <a:r>
              <a:rPr lang="en-GB" sz="2000" dirty="0"/>
              <a:t>(e.g., Roberts et al. 2020; Selwyn et al. 2021; Bali 2021)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Technology = cheating</a:t>
            </a:r>
          </a:p>
          <a:p>
            <a:r>
              <a:rPr lang="en-US" sz="2000" dirty="0"/>
              <a:t>Proctoring, lock down browsers and drones = discourse of mistrust</a:t>
            </a:r>
          </a:p>
          <a:p>
            <a:r>
              <a:rPr lang="en-US" sz="2000" dirty="0"/>
              <a:t>Adversarial systems = risk:</a:t>
            </a:r>
          </a:p>
          <a:p>
            <a:endParaRPr lang="en-US" sz="1000" dirty="0"/>
          </a:p>
          <a:p>
            <a:r>
              <a:rPr lang="en-US" sz="2000" dirty="0"/>
              <a:t>Complex processes and cognitive load</a:t>
            </a:r>
          </a:p>
          <a:p>
            <a:r>
              <a:rPr lang="en-US" sz="2000" dirty="0"/>
              <a:t>What data is gathered? Security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536515-E2BD-E444-9E4D-6D4764B798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2" b="-1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7E04215-2733-5740-A45F-A46D8AACF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0" r="-5" b="547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under the education spotlight?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endParaRPr lang="en-US" dirty="0"/>
          </a:p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r>
              <a:rPr lang="en-US" dirty="0"/>
              <a:t>Risk that a ‘focus on measuring’ may cause a fait </a:t>
            </a:r>
            <a:r>
              <a:rPr lang="en-US" dirty="0" err="1"/>
              <a:t>accomplit</a:t>
            </a:r>
            <a:r>
              <a:rPr lang="en-US" dirty="0"/>
              <a:t> for some learner groups and drive towards failure (Archer &amp; Prinsloo, 2019)</a:t>
            </a:r>
          </a:p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r>
              <a:rPr lang="en-US" dirty="0"/>
              <a:t>Further risk that use of ‘algorithm driven’ approaches lead to ‘gamed learning’ ( = treating learners as machine learners) (Broussard 2018) and promotes undesirable behaviours (Foster &amp; Francis, 2019)</a:t>
            </a:r>
          </a:p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endParaRPr lang="en-US" dirty="0"/>
          </a:p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r>
              <a:rPr lang="en-US" dirty="0"/>
              <a:t>Minimal evidence base investigating effectiveness of AI/ analytics interventions on </a:t>
            </a:r>
            <a:r>
              <a:rPr lang="en-US" b="1" dirty="0"/>
              <a:t>outcomes </a:t>
            </a:r>
            <a:r>
              <a:rPr lang="en-US" dirty="0"/>
              <a:t>(</a:t>
            </a:r>
            <a:r>
              <a:rPr lang="en-US" dirty="0" err="1"/>
              <a:t>Sonderlund</a:t>
            </a:r>
            <a:r>
              <a:rPr lang="en-US" dirty="0"/>
              <a:t> et al, 2018; Foster &amp; Francis, 2019) </a:t>
            </a:r>
          </a:p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r>
              <a:rPr lang="en-US" dirty="0"/>
              <a:t>Misuse, misinterpretation and misapplication of learning analytics (Lawson et al, 2016)</a:t>
            </a:r>
          </a:p>
          <a:p>
            <a:pPr marL="342900" lvl="1" indent="-342900">
              <a:spcBef>
                <a:spcPts val="933"/>
              </a:spcBef>
              <a:buClr>
                <a:schemeClr val="accent2"/>
              </a:buClr>
              <a:buSzPct val="60000"/>
            </a:pPr>
            <a:endParaRPr lang="en-US" dirty="0"/>
          </a:p>
          <a:p>
            <a:pPr marL="426709" lvl="1" indent="-426709">
              <a:spcBef>
                <a:spcPts val="933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  <a:p>
            <a:pPr marL="426709" lvl="1" indent="-426709">
              <a:spcBef>
                <a:spcPts val="933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tarters-techfail-e1482245071926.jpg">
            <a:extLst>
              <a:ext uri="{FF2B5EF4-FFF2-40B4-BE49-F238E27FC236}">
                <a16:creationId xmlns:a16="http://schemas.microsoft.com/office/drawing/2014/main" id="{DE7E0C9E-483D-434F-AD37-5E4D2AADD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498600"/>
            <a:ext cx="7620000" cy="42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798B8BC9-1B98-AB47-8837-70BE0C4BFA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9091" r="29124"/>
          <a:stretch/>
        </p:blipFill>
        <p:spPr>
          <a:xfrm>
            <a:off x="4641272" y="10"/>
            <a:ext cx="7550727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E4A4E-2D9C-3C42-8A22-A17C7686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How can we assess more authentically, and enhance with technology?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E1ACB-16E5-CB40-BD82-1ED56F847147}"/>
              </a:ext>
            </a:extLst>
          </p:cNvPr>
          <p:cNvSpPr txBox="1"/>
          <p:nvPr/>
        </p:nvSpPr>
        <p:spPr>
          <a:xfrm>
            <a:off x="477981" y="4872728"/>
            <a:ext cx="2858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 to theory and evidence</a:t>
            </a:r>
          </a:p>
          <a:p>
            <a:endParaRPr lang="en-US" dirty="0"/>
          </a:p>
          <a:p>
            <a:r>
              <a:rPr lang="en-US" dirty="0"/>
              <a:t>Framework from the Ottawa Technology Enhanced Assessment Consensus, 2022</a:t>
            </a:r>
          </a:p>
        </p:txBody>
      </p:sp>
    </p:spTree>
    <p:extLst>
      <p:ext uri="{BB962C8B-B14F-4D97-AF65-F5344CB8AC3E}">
        <p14:creationId xmlns:p14="http://schemas.microsoft.com/office/powerpoint/2010/main" val="426262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1D8F4-C440-2F4A-B836-D65D4D40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E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mbrace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messages and lessons from wider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235F-8FE7-534D-9072-280FD3780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/>
              <a:t>Taxonomies, tools and pedagogies</a:t>
            </a:r>
          </a:p>
          <a:p>
            <a:endParaRPr lang="en-US" sz="1600" dirty="0"/>
          </a:p>
          <a:p>
            <a:r>
              <a:rPr lang="en-US" sz="1600" dirty="0"/>
              <a:t>Evolution of taxonomies to absorb metacognitive functions, student engagement, motivation and behaviours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bg2"/>
                </a:solidFill>
              </a:rPr>
              <a:t>Active engagement with established and new assessment ideas (e.g., Sambell and Brown 2019, 2020). </a:t>
            </a:r>
          </a:p>
          <a:p>
            <a:endParaRPr lang="en-US" sz="1600" dirty="0"/>
          </a:p>
          <a:p>
            <a:pPr lvl="1"/>
            <a:r>
              <a:rPr lang="en-US" sz="1600" dirty="0"/>
              <a:t>Assessment (fit) for learning with actionable feedback (</a:t>
            </a:r>
            <a:r>
              <a:rPr lang="en-US" sz="1600" dirty="0" err="1"/>
              <a:t>Wiliam</a:t>
            </a:r>
            <a:r>
              <a:rPr lang="en-US" sz="1600" dirty="0"/>
              <a:t>; </a:t>
            </a:r>
            <a:r>
              <a:rPr lang="en-US" sz="1600" dirty="0" err="1"/>
              <a:t>Boud</a:t>
            </a:r>
            <a:r>
              <a:rPr lang="en-US" sz="1600" dirty="0"/>
              <a:t>) Non graded passes (Dahlgren, </a:t>
            </a:r>
            <a:r>
              <a:rPr lang="en-US" sz="1600" dirty="0" err="1"/>
              <a:t>Tannock</a:t>
            </a:r>
            <a:r>
              <a:rPr lang="en-US" sz="1600"/>
              <a:t>)</a:t>
            </a:r>
            <a:endParaRPr lang="en-US" sz="1600" dirty="0"/>
          </a:p>
          <a:p>
            <a:pPr lvl="1"/>
            <a:r>
              <a:rPr lang="en-US" sz="1600" dirty="0"/>
              <a:t>Authentic, </a:t>
            </a:r>
            <a:r>
              <a:rPr lang="en-US" sz="1600" b="1" dirty="0"/>
              <a:t>active</a:t>
            </a:r>
            <a:r>
              <a:rPr lang="en-US" sz="1600" dirty="0"/>
              <a:t> assessment? Challenge, and desirable difficulties (Bjork &amp; Bjork)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Compassionate assessment? Supporting learners, faculty and patients.</a:t>
            </a:r>
          </a:p>
          <a:p>
            <a:pPr lvl="1"/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>
                <a:solidFill>
                  <a:schemeClr val="bg2"/>
                </a:solidFill>
              </a:rPr>
              <a:t>Actively link assessment outcomes with healthcare outcomes (e.g., Tamblyn)</a:t>
            </a:r>
          </a:p>
          <a:p>
            <a:r>
              <a:rPr lang="en-US" sz="1600" dirty="0">
                <a:solidFill>
                  <a:schemeClr val="bg2"/>
                </a:solidFill>
              </a:rPr>
              <a:t>Net result = move towards ‘sustainable assessment’ (</a:t>
            </a:r>
            <a:r>
              <a:rPr lang="en-US" sz="1600" dirty="0" err="1">
                <a:solidFill>
                  <a:schemeClr val="bg2"/>
                </a:solidFill>
              </a:rPr>
              <a:t>Boud</a:t>
            </a:r>
            <a:r>
              <a:rPr lang="en-US" sz="1600" dirty="0">
                <a:solidFill>
                  <a:schemeClr val="bg2"/>
                </a:solidFill>
              </a:rPr>
              <a:t>, </a:t>
            </a:r>
            <a:r>
              <a:rPr lang="en-US" sz="1600" dirty="0" err="1">
                <a:solidFill>
                  <a:schemeClr val="bg2"/>
                </a:solidFill>
              </a:rPr>
              <a:t>Boud</a:t>
            </a:r>
            <a:r>
              <a:rPr lang="en-US" sz="1600" dirty="0">
                <a:solidFill>
                  <a:schemeClr val="bg2"/>
                </a:solidFill>
              </a:rPr>
              <a:t> &amp; Soler)</a:t>
            </a:r>
          </a:p>
        </p:txBody>
      </p:sp>
    </p:spTree>
    <p:extLst>
      <p:ext uri="{BB962C8B-B14F-4D97-AF65-F5344CB8AC3E}">
        <p14:creationId xmlns:p14="http://schemas.microsoft.com/office/powerpoint/2010/main" val="14133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866A61DB-27AD-0E49-9AAC-F3ED81399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40"/>
            <a:ext cx="12192000" cy="62465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781CF7-3337-4B45-8A49-398A5629D88D}"/>
              </a:ext>
            </a:extLst>
          </p:cNvPr>
          <p:cNvSpPr txBox="1"/>
          <p:nvPr/>
        </p:nvSpPr>
        <p:spPr>
          <a:xfrm>
            <a:off x="6721642" y="5074931"/>
            <a:ext cx="52938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Marzano’s New Taxonomy (2000); Marzano and Kendall (2008)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https://files.eric.ed.gov/fulltext/EJ1263740.pdf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Tasks </a:t>
            </a:r>
            <a:r>
              <a:rPr lang="en-US" b="1" dirty="0"/>
              <a:t>and</a:t>
            </a:r>
            <a:r>
              <a:rPr lang="en-US" dirty="0"/>
              <a:t> learner engagement and motivation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D08F4B-1223-8646-A065-C5075911C9AD}"/>
              </a:ext>
            </a:extLst>
          </p:cNvPr>
          <p:cNvSpPr/>
          <p:nvPr/>
        </p:nvSpPr>
        <p:spPr>
          <a:xfrm>
            <a:off x="6464968" y="3481135"/>
            <a:ext cx="1363579" cy="68981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5231FEC-416C-5A4A-94E1-721D93DFC7EF}"/>
              </a:ext>
            </a:extLst>
          </p:cNvPr>
          <p:cNvSpPr/>
          <p:nvPr/>
        </p:nvSpPr>
        <p:spPr>
          <a:xfrm>
            <a:off x="3705726" y="545432"/>
            <a:ext cx="1427748" cy="641684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93D3FDC-346A-C047-A057-18E564D217FC}"/>
              </a:ext>
            </a:extLst>
          </p:cNvPr>
          <p:cNvSpPr/>
          <p:nvPr/>
        </p:nvSpPr>
        <p:spPr>
          <a:xfrm>
            <a:off x="3705726" y="1684421"/>
            <a:ext cx="1427748" cy="62564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erson, phone, cellphone&#10;&#10;Description automatically generated">
            <a:extLst>
              <a:ext uri="{FF2B5EF4-FFF2-40B4-BE49-F238E27FC236}">
                <a16:creationId xmlns:a16="http://schemas.microsoft.com/office/drawing/2014/main" id="{D166E08A-7869-8D43-B8A0-C39866E1F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1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F5963-3B4C-BB49-9555-8A51E7CA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960274" cy="1124712"/>
          </a:xfrm>
        </p:spPr>
        <p:txBody>
          <a:bodyPr anchor="b">
            <a:normAutofit/>
          </a:bodyPr>
          <a:lstStyle/>
          <a:p>
            <a:r>
              <a:rPr lang="en-US" sz="2800" b="1" dirty="0"/>
              <a:t>Some assessment design challenges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B3D0-4B81-4349-B7CD-562A4EFD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409454" cy="3575558"/>
          </a:xfrm>
        </p:spPr>
        <p:txBody>
          <a:bodyPr anchor="t">
            <a:normAutofit/>
          </a:bodyPr>
          <a:lstStyle/>
          <a:p>
            <a:r>
              <a:rPr lang="en-US" sz="2000" dirty="0"/>
              <a:t>Your chance to escape the tyranny of the SBA and OSCE</a:t>
            </a:r>
          </a:p>
          <a:p>
            <a:endParaRPr lang="en-US" sz="2000" dirty="0"/>
          </a:p>
          <a:p>
            <a:r>
              <a:rPr lang="en-US" sz="2000" dirty="0"/>
              <a:t>What is the purpose of assessment?</a:t>
            </a:r>
          </a:p>
          <a:p>
            <a:pPr lvl="1"/>
            <a:r>
              <a:rPr lang="en-US" sz="2000" dirty="0"/>
              <a:t>For the us? For our learners?</a:t>
            </a:r>
          </a:p>
          <a:p>
            <a:r>
              <a:rPr lang="en-US" sz="2000" dirty="0"/>
              <a:t>How can we test differently with technology?</a:t>
            </a:r>
          </a:p>
          <a:p>
            <a:r>
              <a:rPr lang="en-US" sz="2000" dirty="0"/>
              <a:t>How can we influence learner behaviours as a consequence?</a:t>
            </a:r>
          </a:p>
          <a:p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180D54-FCDF-9542-B16D-24E7891C59C0}"/>
              </a:ext>
            </a:extLst>
          </p:cNvPr>
          <p:cNvSpPr txBox="1"/>
          <p:nvPr/>
        </p:nvSpPr>
        <p:spPr>
          <a:xfrm>
            <a:off x="5005137" y="6311900"/>
            <a:ext cx="6914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/>
              <a:t>https://</a:t>
            </a:r>
            <a:r>
              <a:rPr lang="en-US" sz="1200" dirty="0" err="1"/>
              <a:t>www.forbes.com</a:t>
            </a:r>
            <a:r>
              <a:rPr lang="en-US" sz="1200" dirty="0"/>
              <a:t>/sites/</a:t>
            </a:r>
            <a:r>
              <a:rPr lang="en-US" sz="1200" dirty="0" err="1"/>
              <a:t>eliamdur</a:t>
            </a:r>
            <a:r>
              <a:rPr lang="en-US" sz="1200" dirty="0"/>
              <a:t>/2020/12/12/12-ways-leaders-generate-ideas/?</a:t>
            </a:r>
            <a:r>
              <a:rPr lang="en-US" sz="1200" dirty="0" err="1"/>
              <a:t>sh</a:t>
            </a:r>
            <a:r>
              <a:rPr lang="en-US" sz="1200" dirty="0"/>
              <a:t>=1ad8b29430ce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3966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F5963-3B4C-BB49-9555-8A51E7CA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Cognitive – </a:t>
            </a:r>
            <a:r>
              <a:rPr lang="en-US" sz="4000" i="1">
                <a:solidFill>
                  <a:srgbClr val="FFFFFF"/>
                </a:solidFill>
              </a:rPr>
              <a:t>retrieve, comprehend (apply)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B3D0-4B81-4349-B7CD-562A4EFD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208546"/>
            <a:ext cx="7583673" cy="663931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Scenario : Module assessment on ethics and law</a:t>
            </a:r>
          </a:p>
          <a:p>
            <a:endParaRPr lang="en-US" sz="2000" dirty="0"/>
          </a:p>
          <a:p>
            <a:r>
              <a:rPr lang="en-US" sz="2000" dirty="0"/>
              <a:t>Traditional test: MCQ</a:t>
            </a:r>
          </a:p>
          <a:p>
            <a:endParaRPr lang="en-US" sz="2000" dirty="0"/>
          </a:p>
          <a:p>
            <a:r>
              <a:rPr lang="en-US" sz="2000" dirty="0"/>
              <a:t>Think of a different way of testing +/- uses technology and engages students (+/- makes it fun!)…</a:t>
            </a:r>
          </a:p>
          <a:p>
            <a:endParaRPr lang="en-US" sz="2000" dirty="0"/>
          </a:p>
          <a:p>
            <a:r>
              <a:rPr lang="en-US" sz="2000" dirty="0"/>
              <a:t>Suggestion: Create a media performance (self/group)</a:t>
            </a:r>
          </a:p>
          <a:p>
            <a:pPr lvl="1"/>
            <a:r>
              <a:rPr lang="en-US" sz="2000" dirty="0"/>
              <a:t>Alex Webb (ANU) – </a:t>
            </a:r>
            <a:r>
              <a:rPr lang="en-US" sz="2000" i="1" dirty="0"/>
              <a:t>‘how can we show it, if we can’t see it?’</a:t>
            </a:r>
          </a:p>
          <a:p>
            <a:pPr lvl="1"/>
            <a:r>
              <a:rPr lang="en-US" sz="2000" dirty="0"/>
              <a:t>Novel ways of assessment for anatomy (student generated YouTube videos for anatomy) - RLO</a:t>
            </a:r>
          </a:p>
        </p:txBody>
      </p:sp>
    </p:spTree>
    <p:extLst>
      <p:ext uri="{BB962C8B-B14F-4D97-AF65-F5344CB8AC3E}">
        <p14:creationId xmlns:p14="http://schemas.microsoft.com/office/powerpoint/2010/main" val="10514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8545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73078-519B-9940-9A36-76E19417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What’s wrong with assessment?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3C796FF1-6F37-6948-B08C-022D0EE37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16560-92A5-0141-8633-AACD8A34A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Moans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Groans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Irritations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CC493-0FF2-7C40-A521-7F31B9D7F95D}"/>
              </a:ext>
            </a:extLst>
          </p:cNvPr>
          <p:cNvSpPr txBox="1"/>
          <p:nvPr/>
        </p:nvSpPr>
        <p:spPr>
          <a:xfrm>
            <a:off x="5960959" y="6503857"/>
            <a:ext cx="5903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dirty="0"/>
              <a:t>https://</a:t>
            </a:r>
            <a:r>
              <a:rPr lang="en-US" sz="1200" dirty="0" err="1"/>
              <a:t>www.insidetimeshare.com</a:t>
            </a:r>
            <a:r>
              <a:rPr lang="en-US" sz="1200" dirty="0"/>
              <a:t>/fridays-letter-america-11/complaint-queue/</a:t>
            </a:r>
          </a:p>
        </p:txBody>
      </p:sp>
    </p:spTree>
    <p:extLst>
      <p:ext uri="{BB962C8B-B14F-4D97-AF65-F5344CB8AC3E}">
        <p14:creationId xmlns:p14="http://schemas.microsoft.com/office/powerpoint/2010/main" val="303039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F5963-3B4C-BB49-9555-8A51E7CA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Cognitive – </a:t>
            </a:r>
            <a:r>
              <a:rPr lang="en-US" i="1">
                <a:solidFill>
                  <a:schemeClr val="bg1"/>
                </a:solidFill>
              </a:rPr>
              <a:t>analyse, specify, generalise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B3D0-4B81-4349-B7CD-562A4EFD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16" y="288758"/>
            <a:ext cx="7299960" cy="63526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Scenario: SSC / Case study on patient management /illness</a:t>
            </a:r>
          </a:p>
          <a:p>
            <a:endParaRPr lang="en-US" sz="2000" dirty="0"/>
          </a:p>
          <a:p>
            <a:r>
              <a:rPr lang="en-US" sz="2000" dirty="0"/>
              <a:t>Traditional test: Essay or report</a:t>
            </a:r>
          </a:p>
          <a:p>
            <a:endParaRPr lang="en-US" sz="2000" dirty="0"/>
          </a:p>
          <a:p>
            <a:r>
              <a:rPr lang="en-US" sz="2000" dirty="0"/>
              <a:t>Think of a different way of testing +/- uses technology and engages students (+/- makes it fun!)…</a:t>
            </a:r>
          </a:p>
          <a:p>
            <a:endParaRPr lang="en-US" sz="2000" dirty="0"/>
          </a:p>
          <a:p>
            <a:r>
              <a:rPr lang="en-US" sz="2000" dirty="0"/>
              <a:t>Suggestion</a:t>
            </a:r>
          </a:p>
          <a:p>
            <a:pPr lvl="1"/>
            <a:r>
              <a:rPr lang="en-US" sz="2000" dirty="0"/>
              <a:t>E-Poster or Patient Information Leaflet?</a:t>
            </a:r>
          </a:p>
          <a:p>
            <a:pPr lvl="1"/>
            <a:r>
              <a:rPr lang="en-US" sz="2000" dirty="0"/>
              <a:t>Assessment task produces an output to support student achievement (e.g., conference abstract) or can be used in patient care</a:t>
            </a:r>
          </a:p>
        </p:txBody>
      </p:sp>
    </p:spTree>
    <p:extLst>
      <p:ext uri="{BB962C8B-B14F-4D97-AF65-F5344CB8AC3E}">
        <p14:creationId xmlns:p14="http://schemas.microsoft.com/office/powerpoint/2010/main" val="25993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351B5-AED0-C444-931B-073C3585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Cognitive – </a:t>
            </a:r>
            <a:r>
              <a:rPr lang="en-US" sz="3700" i="1">
                <a:solidFill>
                  <a:srgbClr val="FFFFFF"/>
                </a:solidFill>
              </a:rPr>
              <a:t>Planning, decision making, problem solving (Utilise)</a:t>
            </a:r>
            <a:endParaRPr lang="en-US" sz="3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4AEB2-AD16-5248-9BBC-4FD1B1B4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Scenario: OSCEs and workplace assessments are good at observing learners care for individual patients, but how can we assess ability to decide how to </a:t>
            </a:r>
            <a:r>
              <a:rPr lang="en-US" sz="2000" dirty="0" err="1"/>
              <a:t>prioritise</a:t>
            </a:r>
            <a:r>
              <a:rPr lang="en-US" sz="2000" dirty="0"/>
              <a:t> which patient to see first/deal with a complex ethical scenario?</a:t>
            </a:r>
          </a:p>
          <a:p>
            <a:endParaRPr lang="en-US" sz="2000" dirty="0"/>
          </a:p>
          <a:p>
            <a:r>
              <a:rPr lang="en-US" sz="2000" dirty="0"/>
              <a:t>Traditional test: ??? Sometimes a MCQ!</a:t>
            </a:r>
          </a:p>
          <a:p>
            <a:endParaRPr lang="en-US" sz="2000" dirty="0"/>
          </a:p>
          <a:p>
            <a:r>
              <a:rPr lang="en-US" sz="2000" dirty="0"/>
              <a:t>Think of a different way of testing +/- uses technology and engages students (+/- makes it fun!)…</a:t>
            </a:r>
          </a:p>
          <a:p>
            <a:endParaRPr lang="en-US" sz="2000" dirty="0"/>
          </a:p>
          <a:p>
            <a:r>
              <a:rPr lang="en-US" sz="2000" dirty="0"/>
              <a:t>Suggestion</a:t>
            </a:r>
          </a:p>
          <a:p>
            <a:pPr lvl="1"/>
            <a:r>
              <a:rPr lang="en-US" sz="2000" dirty="0"/>
              <a:t>In tray exercise – prioritizing patient care from a series of referrals or handover/handoff</a:t>
            </a:r>
          </a:p>
          <a:p>
            <a:pPr lvl="1"/>
            <a:r>
              <a:rPr lang="en-US" sz="2000" dirty="0"/>
              <a:t>Situational awareness exercise  - </a:t>
            </a:r>
            <a:r>
              <a:rPr lang="en-US" sz="2000" dirty="0">
                <a:hlinkClick r:id="rId2"/>
              </a:rPr>
              <a:t>https://youtu.be/jDcrfVZoEsE</a:t>
            </a:r>
            <a:r>
              <a:rPr lang="en-US" sz="2000" dirty="0"/>
              <a:t> - can use in a variety of ways to help assess </a:t>
            </a:r>
            <a:r>
              <a:rPr lang="en-US" sz="2000" b="1" dirty="0"/>
              <a:t>dynamic</a:t>
            </a:r>
            <a:r>
              <a:rPr lang="en-US" sz="2000" dirty="0"/>
              <a:t> decision making and group discussion</a:t>
            </a:r>
          </a:p>
          <a:p>
            <a:pPr lvl="1"/>
            <a:r>
              <a:rPr lang="en-US" sz="2000" dirty="0"/>
              <a:t> introduce ‘desirable difficulty and challenge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1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7DDA-CD58-3545-9450-629F7FF23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6670B-9296-BB40-A58A-4C02F5704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9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B1688-6E5C-714D-910F-327796EC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Plan for a better (technology enhanced) assessment future… ?</a:t>
            </a:r>
          </a:p>
        </p:txBody>
      </p:sp>
      <p:pic>
        <p:nvPicPr>
          <p:cNvPr id="13" name="Picture 12" descr="https---blogs-images.forbes.com-jeannemeister-files-2019-03-Option-1.jpg">
            <a:extLst>
              <a:ext uri="{FF2B5EF4-FFF2-40B4-BE49-F238E27FC236}">
                <a16:creationId xmlns:a16="http://schemas.microsoft.com/office/drawing/2014/main" id="{17B7AEC6-1168-944C-A020-D3B28654AB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2" r="638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C0F9B0-FE37-9144-9763-06FDE5352CF3}"/>
              </a:ext>
            </a:extLst>
          </p:cNvPr>
          <p:cNvSpPr txBox="1"/>
          <p:nvPr/>
        </p:nvSpPr>
        <p:spPr>
          <a:xfrm>
            <a:off x="6513788" y="2333297"/>
            <a:ext cx="4840010" cy="4159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Put down the technology – pick up the pedagogy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 your assessment fit for technology?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clear is the purpose of your assessment?  Is it really best practice, or ready for ‘retirement’? (</a:t>
            </a:r>
            <a:r>
              <a:rPr lang="en-US" sz="2400" dirty="0" err="1"/>
              <a:t>Norcini</a:t>
            </a:r>
            <a:r>
              <a:rPr lang="en-US" sz="2400" dirty="0"/>
              <a:t> et al 2018)</a:t>
            </a:r>
          </a:p>
        </p:txBody>
      </p:sp>
    </p:spTree>
    <p:extLst>
      <p:ext uri="{BB962C8B-B14F-4D97-AF65-F5344CB8AC3E}">
        <p14:creationId xmlns:p14="http://schemas.microsoft.com/office/powerpoint/2010/main" val="169293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7339-FC2A-0042-BD58-21FD3996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75" y="365125"/>
            <a:ext cx="11121325" cy="1325563"/>
          </a:xfrm>
        </p:spPr>
        <p:txBody>
          <a:bodyPr>
            <a:normAutofit/>
          </a:bodyPr>
          <a:lstStyle/>
          <a:p>
            <a:r>
              <a:rPr lang="en-US" dirty="0"/>
              <a:t>Deal with the digital divide. It’s more than just devices!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264B7-97C8-094D-A808-F113EE14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75" y="1825625"/>
            <a:ext cx="111213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Programmes</a:t>
            </a:r>
          </a:p>
          <a:p>
            <a:pPr lvl="1"/>
            <a:r>
              <a:rPr lang="en-US" dirty="0"/>
              <a:t>Good design that uses technology intentionally to improve </a:t>
            </a:r>
            <a:r>
              <a:rPr lang="en-US" b="1" dirty="0"/>
              <a:t>access and engagement </a:t>
            </a:r>
          </a:p>
          <a:p>
            <a:r>
              <a:rPr lang="en-US" b="1" dirty="0"/>
              <a:t>People</a:t>
            </a:r>
          </a:p>
          <a:p>
            <a:pPr lvl="1"/>
            <a:r>
              <a:rPr lang="en-US" dirty="0"/>
              <a:t>Use of simpler, cross platform tools with skills/literacy education to support assessment in multiple environments  </a:t>
            </a:r>
            <a:r>
              <a:rPr lang="en-US" sz="2000" dirty="0"/>
              <a:t>(e.g., Top Tools for Learning Jane Hart 2007-)</a:t>
            </a:r>
            <a:endParaRPr lang="en-US" dirty="0"/>
          </a:p>
          <a:p>
            <a:pPr lvl="1"/>
            <a:r>
              <a:rPr lang="en-US" dirty="0"/>
              <a:t>Address the </a:t>
            </a:r>
            <a:r>
              <a:rPr lang="en-US" b="1" dirty="0"/>
              <a:t>needs</a:t>
            </a:r>
            <a:r>
              <a:rPr lang="en-US" dirty="0"/>
              <a:t> of learners, faculty and patients to use technology to learn authentically in workplaces</a:t>
            </a:r>
          </a:p>
          <a:p>
            <a:r>
              <a:rPr lang="en-US" b="1" dirty="0"/>
              <a:t>Processes</a:t>
            </a:r>
          </a:p>
          <a:p>
            <a:pPr lvl="1"/>
            <a:r>
              <a:rPr lang="en-US" dirty="0"/>
              <a:t>Consider </a:t>
            </a:r>
            <a:r>
              <a:rPr lang="en-US" b="1" dirty="0"/>
              <a:t>whole system design </a:t>
            </a:r>
            <a:r>
              <a:rPr lang="en-US" dirty="0"/>
              <a:t>to ensure that the benefits of improved equity are not negated by restrictive institutional processes</a:t>
            </a:r>
          </a:p>
          <a:p>
            <a:pPr lvl="1"/>
            <a:r>
              <a:rPr lang="en-US" dirty="0"/>
              <a:t>Seek out </a:t>
            </a:r>
            <a:r>
              <a:rPr lang="en-US" b="1" dirty="0"/>
              <a:t>experience and expertise </a:t>
            </a:r>
            <a:r>
              <a:rPr lang="en-US" dirty="0"/>
              <a:t>from low resource implementation of (educational) technology – e.g., frugal innovation cultures (Tran, 2016)</a:t>
            </a:r>
          </a:p>
        </p:txBody>
      </p:sp>
    </p:spTree>
    <p:extLst>
      <p:ext uri="{BB962C8B-B14F-4D97-AF65-F5344CB8AC3E}">
        <p14:creationId xmlns:p14="http://schemas.microsoft.com/office/powerpoint/2010/main" val="20065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AA1D-1388-CD4B-A7AC-25101830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Whole system design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(Jisc 2016)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A8C814-C4A6-314D-86E0-90C437E911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428" y="1099647"/>
            <a:ext cx="7225748" cy="46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19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2837-AB54-6B45-A051-B10161491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Advancing assessment authenticity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DC51-3164-FB40-A7DD-D67757DA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Pedagogically</a:t>
            </a:r>
          </a:p>
          <a:p>
            <a:pPr lvl="1"/>
            <a:r>
              <a:rPr lang="en-US" dirty="0"/>
              <a:t>Greater focus on personalization and the quantified self – helping learners judge their own progress and improvement plans (e.g., </a:t>
            </a:r>
            <a:r>
              <a:rPr lang="en-US" dirty="0" err="1"/>
              <a:t>Malecka</a:t>
            </a:r>
            <a:r>
              <a:rPr lang="en-US" dirty="0"/>
              <a:t> &amp; </a:t>
            </a:r>
            <a:r>
              <a:rPr lang="en-US" dirty="0" err="1"/>
              <a:t>Boud</a:t>
            </a:r>
            <a:r>
              <a:rPr lang="en-US" dirty="0"/>
              <a:t> 2021)</a:t>
            </a:r>
          </a:p>
          <a:p>
            <a:r>
              <a:rPr lang="en-US" dirty="0"/>
              <a:t>Technically</a:t>
            </a:r>
          </a:p>
          <a:p>
            <a:pPr lvl="1"/>
            <a:r>
              <a:rPr lang="en-US" dirty="0"/>
              <a:t>Place learners and faculty of the heart of design (</a:t>
            </a:r>
            <a:r>
              <a:rPr lang="en-US" dirty="0" err="1"/>
              <a:t>Divami</a:t>
            </a:r>
            <a:r>
              <a:rPr lang="en-US" dirty="0"/>
              <a:t> 2021)</a:t>
            </a:r>
          </a:p>
          <a:p>
            <a:r>
              <a:rPr lang="en-US" dirty="0"/>
              <a:t>Clinically</a:t>
            </a:r>
          </a:p>
          <a:p>
            <a:pPr lvl="1"/>
            <a:r>
              <a:rPr lang="en-US" dirty="0"/>
              <a:t>Where can we align technology assessment with technology augmented learning and care provision?  How do we practice clinically?</a:t>
            </a:r>
          </a:p>
          <a:p>
            <a:pPr lvl="2"/>
            <a:r>
              <a:rPr lang="en-US" dirty="0"/>
              <a:t>Device augmented care? </a:t>
            </a:r>
          </a:p>
          <a:p>
            <a:pPr lvl="2"/>
            <a:r>
              <a:rPr lang="en-US" dirty="0"/>
              <a:t>Health technology literacy, risk communication, decision making (evidence and guidelines)?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74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373A3-BF77-468E-8C00-DAE018D13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72E7AF-2343-5D4E-9B59-9C686F89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2. Learner engagement matters</a:t>
            </a:r>
          </a:p>
        </p:txBody>
      </p:sp>
    </p:spTree>
    <p:extLst>
      <p:ext uri="{BB962C8B-B14F-4D97-AF65-F5344CB8AC3E}">
        <p14:creationId xmlns:p14="http://schemas.microsoft.com/office/powerpoint/2010/main" val="3884347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6977-97A2-EA4E-B203-3E09839E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Enhancing design and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DC32-F3E1-C54E-8C1A-3CF8658ACE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do I test?</a:t>
            </a:r>
          </a:p>
          <a:p>
            <a:pPr lvl="1"/>
            <a:r>
              <a:rPr lang="en-US" dirty="0"/>
              <a:t>Rethinking large scale tests, and the rise of programmatic and personalized testing (van der Vleuten)</a:t>
            </a:r>
          </a:p>
          <a:p>
            <a:r>
              <a:rPr lang="en-US" dirty="0"/>
              <a:t>How do I test</a:t>
            </a:r>
          </a:p>
          <a:p>
            <a:pPr lvl="1"/>
            <a:r>
              <a:rPr lang="en-US" dirty="0"/>
              <a:t>Growth of customized and adaptive testing</a:t>
            </a:r>
          </a:p>
          <a:p>
            <a:pPr lvl="1"/>
            <a:r>
              <a:rPr lang="en-US" dirty="0"/>
              <a:t>Open book (</a:t>
            </a:r>
            <a:r>
              <a:rPr lang="en-US" dirty="0" err="1"/>
              <a:t>Bengstsson</a:t>
            </a:r>
            <a:r>
              <a:rPr lang="en-US" dirty="0"/>
              <a:t> 2019)</a:t>
            </a:r>
          </a:p>
          <a:p>
            <a:pPr lvl="2"/>
            <a:r>
              <a:rPr lang="en-US" dirty="0"/>
              <a:t>Individual or teams?</a:t>
            </a:r>
          </a:p>
          <a:p>
            <a:pPr lvl="2"/>
            <a:r>
              <a:rPr lang="en-US" dirty="0"/>
              <a:t>Books, or technology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448F3-A2C8-D940-A4AF-4FF3B0528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do I test?</a:t>
            </a:r>
          </a:p>
          <a:p>
            <a:pPr lvl="1"/>
            <a:r>
              <a:rPr lang="en-US" dirty="0"/>
              <a:t>Campus, clinical or remote (BYOD  - e.g., </a:t>
            </a:r>
            <a:r>
              <a:rPr lang="en-US" dirty="0" err="1"/>
              <a:t>Sungren</a:t>
            </a:r>
            <a:r>
              <a:rPr lang="en-US" dirty="0"/>
              <a:t>, 2017)</a:t>
            </a:r>
          </a:p>
          <a:p>
            <a:pPr lvl="1"/>
            <a:r>
              <a:rPr lang="en-US" dirty="0"/>
              <a:t>Importance of test ‘environment’ and support (Harley et al 2021; Tweed et al 2021)</a:t>
            </a:r>
          </a:p>
          <a:p>
            <a:pPr lvl="1"/>
            <a:r>
              <a:rPr lang="en-US" dirty="0"/>
              <a:t>Equity and access matter!</a:t>
            </a:r>
          </a:p>
          <a:p>
            <a:r>
              <a:rPr lang="en-US" dirty="0"/>
              <a:t>What am I testing?</a:t>
            </a:r>
          </a:p>
          <a:p>
            <a:pPr lvl="1"/>
            <a:r>
              <a:rPr lang="en-US" dirty="0"/>
              <a:t>Clinical competence?</a:t>
            </a:r>
          </a:p>
          <a:p>
            <a:pPr lvl="1"/>
            <a:r>
              <a:rPr lang="en-US" dirty="0"/>
              <a:t>Ownership/curation of assessment and longitudinal development (Clarke &amp; </a:t>
            </a:r>
            <a:r>
              <a:rPr lang="en-US" dirty="0" err="1"/>
              <a:t>Boud</a:t>
            </a:r>
            <a:r>
              <a:rPr lang="en-US" dirty="0"/>
              <a:t> 2018)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3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922FB-171E-8749-A1A2-87336327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4. Rebuilding faith in assessment partnerships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07070-E40A-4940-B9EF-EA206283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Commentary and concern (</a:t>
            </a:r>
            <a:r>
              <a:rPr lang="en-GB" dirty="0"/>
              <a:t>Roberts et al. 2020; Selwyn et al. 2021; Bali 2021)</a:t>
            </a:r>
            <a:endParaRPr lang="en-US" dirty="0"/>
          </a:p>
          <a:p>
            <a:endParaRPr lang="en-US" dirty="0"/>
          </a:p>
          <a:p>
            <a:r>
              <a:rPr lang="en-US" dirty="0"/>
              <a:t>Trust</a:t>
            </a:r>
          </a:p>
          <a:p>
            <a:r>
              <a:rPr lang="en-US" dirty="0"/>
              <a:t>Professionalism</a:t>
            </a:r>
          </a:p>
          <a:p>
            <a:r>
              <a:rPr lang="en-US" dirty="0"/>
              <a:t>Proportionate proctoring</a:t>
            </a:r>
          </a:p>
          <a:p>
            <a:r>
              <a:rPr lang="en-US" dirty="0"/>
              <a:t>Detection and security</a:t>
            </a:r>
          </a:p>
          <a:p>
            <a:r>
              <a:rPr lang="en-US" dirty="0"/>
              <a:t>Clarity of consequence (positive and negative behaviours)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Lessons for learners, Faculty and Institutions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372D-F093-D84A-9876-9A708F09E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Looking back to the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E651-9884-CB4E-A588-E0403794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Assessment and technology in medical education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087EB-F527-440F-8E89-525208B2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3" r="2823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79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2A733EE2-172B-4217-B590-4A54C5D41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20" b="1451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4F556-FE8C-8C4C-BE88-EE3441BD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1122363"/>
            <a:ext cx="9795637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5. Achievement and improvement:</a:t>
            </a:r>
            <a:br>
              <a:rPr lang="en-US" sz="5200" dirty="0"/>
            </a:br>
            <a:r>
              <a:rPr lang="en-US" sz="5200" dirty="0"/>
              <a:t>Is learning taking place?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B116F-019A-1C4B-B6A4-55E35051A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181" y="3514853"/>
            <a:ext cx="9795637" cy="205704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Evaluation and Dissemination!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C4FAB-5259-2943-9E9D-A7A63EE7F202}"/>
              </a:ext>
            </a:extLst>
          </p:cNvPr>
          <p:cNvSpPr txBox="1"/>
          <p:nvPr/>
        </p:nvSpPr>
        <p:spPr>
          <a:xfrm>
            <a:off x="930978" y="5462954"/>
            <a:ext cx="1058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‘Be a critical consumer of education research’ (Dylan </a:t>
            </a:r>
            <a:r>
              <a:rPr lang="en-US" sz="2800" i="1" dirty="0" err="1"/>
              <a:t>Wiliam</a:t>
            </a:r>
            <a:r>
              <a:rPr lang="en-US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59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BDE0-E71B-E94B-AAD6-3F10755E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Is learning taking place?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A034-89B2-0F4F-82E3-7DCF668C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Use technology wisely</a:t>
            </a:r>
          </a:p>
          <a:p>
            <a:pPr lvl="1"/>
            <a:r>
              <a:rPr lang="en-US" dirty="0"/>
              <a:t>‘Profile and punish’?   </a:t>
            </a:r>
          </a:p>
          <a:p>
            <a:pPr lvl="1"/>
            <a:r>
              <a:rPr lang="en-US" dirty="0"/>
              <a:t>Gather and guide!</a:t>
            </a:r>
          </a:p>
          <a:p>
            <a:r>
              <a:rPr lang="en-US" dirty="0"/>
              <a:t>Collecting the ‘right’ data and visualizing it effectively</a:t>
            </a:r>
          </a:p>
          <a:p>
            <a:r>
              <a:rPr lang="en-US" dirty="0"/>
              <a:t>Supporting learner agency and choice (e.g., Broos et al, 2019)</a:t>
            </a:r>
          </a:p>
          <a:p>
            <a:r>
              <a:rPr lang="en-US" dirty="0"/>
              <a:t>Guiding feedback and ‘action’ (rapid remediation, coaching and mentoring, nudges)</a:t>
            </a:r>
          </a:p>
          <a:p>
            <a:r>
              <a:rPr lang="en-US" dirty="0"/>
              <a:t>What about faculty and organizational learning?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Using data wisely</a:t>
            </a:r>
          </a:p>
          <a:p>
            <a:pPr lvl="1"/>
            <a:r>
              <a:rPr lang="en-US" dirty="0"/>
              <a:t>Supporting learner groups (Foster &amp; </a:t>
            </a:r>
            <a:r>
              <a:rPr lang="en-US" dirty="0" err="1"/>
              <a:t>Siddle</a:t>
            </a:r>
            <a:r>
              <a:rPr lang="en-US" dirty="0"/>
              <a:t> 2020) </a:t>
            </a:r>
          </a:p>
          <a:p>
            <a:pPr lvl="1"/>
            <a:r>
              <a:rPr lang="en-US" dirty="0"/>
              <a:t>But whose data is it ?? (Tsai et al. 2020)</a:t>
            </a:r>
          </a:p>
        </p:txBody>
      </p:sp>
    </p:spTree>
    <p:extLst>
      <p:ext uri="{BB962C8B-B14F-4D97-AF65-F5344CB8AC3E}">
        <p14:creationId xmlns:p14="http://schemas.microsoft.com/office/powerpoint/2010/main" val="9056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D1FF-05EA-BB45-A80E-A51750AA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37" y="543105"/>
            <a:ext cx="3841622" cy="1421881"/>
          </a:xfrm>
        </p:spPr>
        <p:txBody>
          <a:bodyPr>
            <a:normAutofit/>
          </a:bodyPr>
          <a:lstStyle/>
          <a:p>
            <a:r>
              <a:rPr lang="en-US" sz="3600" b="1" dirty="0"/>
              <a:t>Looking to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68217-26D5-8343-9547-1933308C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59152"/>
            <a:ext cx="4283203" cy="4219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Increased value on ‘human only’ traits and that which can not be ‘automated’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2400" dirty="0"/>
              <a:t>How to ‘assess’?</a:t>
            </a:r>
          </a:p>
          <a:p>
            <a:r>
              <a:rPr lang="en-US" sz="2400" dirty="0"/>
              <a:t>Compassion</a:t>
            </a:r>
          </a:p>
          <a:p>
            <a:r>
              <a:rPr lang="en-US" sz="2400" dirty="0"/>
              <a:t>Creativity</a:t>
            </a:r>
          </a:p>
          <a:p>
            <a:r>
              <a:rPr lang="en-US" sz="2400" dirty="0"/>
              <a:t>Inclusivity</a:t>
            </a:r>
          </a:p>
          <a:p>
            <a:r>
              <a:rPr lang="en-US" sz="2400" dirty="0"/>
              <a:t>Decision making (and abdication) with tech</a:t>
            </a:r>
          </a:p>
          <a:p>
            <a:r>
              <a:rPr lang="en-US" sz="2400" b="1" dirty="0"/>
              <a:t>Ethics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11F43371-4337-8C4B-A42C-803FDEA55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72C9DD-3DE4-134E-AEB7-C2C6CE8C0208}"/>
              </a:ext>
            </a:extLst>
          </p:cNvPr>
          <p:cNvSpPr txBox="1"/>
          <p:nvPr/>
        </p:nvSpPr>
        <p:spPr>
          <a:xfrm>
            <a:off x="3722914" y="6442364"/>
            <a:ext cx="831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https://</a:t>
            </a:r>
            <a:r>
              <a:rPr lang="en-US" sz="2000" dirty="0" err="1"/>
              <a:t>www.theagilityeffect.com</a:t>
            </a:r>
            <a:r>
              <a:rPr lang="en-US" sz="2000" dirty="0"/>
              <a:t>/</a:t>
            </a:r>
            <a:r>
              <a:rPr lang="en-US" sz="2000" dirty="0" err="1"/>
              <a:t>en</a:t>
            </a:r>
            <a:r>
              <a:rPr lang="en-US" sz="2000" dirty="0"/>
              <a:t>/article/humanity-and-technology-risk/</a:t>
            </a:r>
          </a:p>
          <a:p>
            <a:pPr algn="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78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2F9A2-BBC2-8945-B233-19BBD1540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 dirty="0"/>
              <a:t>Aspiring for a better assessment technology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DEE24-4DD3-574C-B5DF-7D488B1E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/>
              <a:t>Design based (technology enhanced) assessment aligned with</a:t>
            </a:r>
            <a:r>
              <a:rPr lang="en-US" sz="2200" b="1"/>
              <a:t> authentic </a:t>
            </a:r>
            <a:r>
              <a:rPr lang="en-US" sz="2200"/>
              <a:t>healthcare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Assessment = learner engagement and diagnosis</a:t>
            </a:r>
          </a:p>
          <a:p>
            <a:r>
              <a:rPr lang="en-US" sz="2200"/>
              <a:t>Feedback = intervention and improvement (metacognitive/self)</a:t>
            </a:r>
          </a:p>
          <a:p>
            <a:r>
              <a:rPr lang="en-US" sz="2200"/>
              <a:t>Systems = Demonstrating learner development, competence and delivery of safe care</a:t>
            </a:r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Time to change our assessment culture… collegiality, communication, care and partnership with our learners and patients (Fuller at al 2020)</a:t>
            </a:r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AF74BF4-3BE4-5044-A59D-102808CD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563" y="5417542"/>
            <a:ext cx="2437699" cy="14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B439E9A-1512-9748-9928-912CB7C61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191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6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79EAD34-0D23-49A8-8764-2806A4246AF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99410" y="3465801"/>
          <a:ext cx="7696200" cy="3392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BD3BA3-AEED-3C44-80C4-A99AE32E5B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69" y="526473"/>
            <a:ext cx="4674385" cy="3762880"/>
          </a:xfrm>
        </p:spPr>
      </p:pic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D2FBA11B-EC7E-1D48-A518-240AFDE5AE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03" y="379132"/>
            <a:ext cx="2757410" cy="2765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1CF35-BC51-A24A-927F-5EB39796C5D5}"/>
              </a:ext>
            </a:extLst>
          </p:cNvPr>
          <p:cNvSpPr txBox="1"/>
          <p:nvPr/>
        </p:nvSpPr>
        <p:spPr>
          <a:xfrm>
            <a:off x="-985616" y="63315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Please support: https://</a:t>
            </a:r>
            <a:r>
              <a:rPr lang="en-US" dirty="0" err="1"/>
              <a:t>www.redcross.org.uk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58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B4D3-1B08-4744-93A8-86422219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23" y="3592917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Gathering data, making decisions</a:t>
            </a: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F24A4A-CC06-F942-BC7F-722CAA5BA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9"/>
          <a:stretch/>
        </p:blipFill>
        <p:spPr>
          <a:xfrm>
            <a:off x="20" y="11"/>
            <a:ext cx="12191980" cy="31051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BBA0-B95B-F54B-8DCD-FE168C90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10" y="3265084"/>
            <a:ext cx="8179386" cy="294045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Growth of Programmatic assessment</a:t>
            </a:r>
          </a:p>
          <a:p>
            <a:pPr lvl="1"/>
            <a:r>
              <a:rPr lang="en-US" sz="1800" dirty="0"/>
              <a:t>Multiple, low stakes assessment using appropriate tools and a range of assessors throughout a programme</a:t>
            </a:r>
          </a:p>
          <a:p>
            <a:pPr lvl="1"/>
            <a:r>
              <a:rPr lang="en-US" sz="1800" dirty="0"/>
              <a:t>Each focuses on </a:t>
            </a:r>
            <a:r>
              <a:rPr lang="en-US" sz="1800" b="1" dirty="0"/>
              <a:t>learning and feedback</a:t>
            </a:r>
          </a:p>
          <a:p>
            <a:pPr lvl="1"/>
            <a:r>
              <a:rPr lang="en-US" sz="1800" dirty="0"/>
              <a:t>Combined together to guide, and decide, progress</a:t>
            </a:r>
          </a:p>
          <a:p>
            <a:pPr lvl="1"/>
            <a:endParaRPr lang="en-US" sz="1800" dirty="0"/>
          </a:p>
          <a:p>
            <a:r>
              <a:rPr lang="en-US" sz="1800" dirty="0"/>
              <a:t>Result = more compassionate, adaptive approaches to assessment, remediation  and development (van der Vleuten, multiple; Ottawa consensus statement 2021) </a:t>
            </a:r>
          </a:p>
        </p:txBody>
      </p:sp>
    </p:spTree>
    <p:extLst>
      <p:ext uri="{BB962C8B-B14F-4D97-AF65-F5344CB8AC3E}">
        <p14:creationId xmlns:p14="http://schemas.microsoft.com/office/powerpoint/2010/main" val="12916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ows looking at the camera">
            <a:extLst>
              <a:ext uri="{FF2B5EF4-FFF2-40B4-BE49-F238E27FC236}">
                <a16:creationId xmlns:a16="http://schemas.microsoft.com/office/drawing/2014/main" id="{42800929-E86A-4AD6-8730-07288AA1D4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81" b="51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0034E-4487-EE49-9B12-4CEAE1B2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test: Some sacred cows of HPE assessment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98B4C9-3E70-D24E-8BC1-C0A6D253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Assessment drives learning?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Simulation = transfer = automatic performance in practice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Reliable, high stakes test are ‘the best’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Feedback = scores and grades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61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80B251A-6B7A-3244-8975-9FD7DFDF3B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r="11996" b="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37D4EFA-5495-6046-B73E-F19B26BF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11002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0F6627E-A7EB-7D40-B17B-591FF847E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0" r="14822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D516D2-5C14-9846-81D4-4F72BDF663BA}"/>
              </a:ext>
            </a:extLst>
          </p:cNvPr>
          <p:cNvSpPr txBox="1"/>
          <p:nvPr/>
        </p:nvSpPr>
        <p:spPr>
          <a:xfrm>
            <a:off x="6940296" y="2871982"/>
            <a:ext cx="4668256" cy="14873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Tools, tools and tools! - The rise of the OSCE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Statistics, standardization and structures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Grappling with behaviours and professionalism assessment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924B95-570F-C045-B59C-E53A19F73364}"/>
              </a:ext>
            </a:extLst>
          </p:cNvPr>
          <p:cNvSpPr txBox="1"/>
          <p:nvPr/>
        </p:nvSpPr>
        <p:spPr>
          <a:xfrm>
            <a:off x="5784111" y="5483994"/>
            <a:ext cx="6166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</a:t>
            </a:r>
            <a:r>
              <a:rPr lang="en-US" sz="2400" dirty="0"/>
              <a:t>Traditional’ assessment tools without curricular alignment; Focus on knowledge and some performance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33458-EE4A-9A44-9303-5CACC5C0E771}"/>
              </a:ext>
            </a:extLst>
          </p:cNvPr>
          <p:cNvSpPr txBox="1"/>
          <p:nvPr/>
        </p:nvSpPr>
        <p:spPr>
          <a:xfrm>
            <a:off x="5003980" y="376779"/>
            <a:ext cx="6166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Tools, tools and tools </a:t>
            </a:r>
            <a:r>
              <a:rPr lang="en-US" sz="2400" dirty="0"/>
              <a:t>– WBA and EPA</a:t>
            </a:r>
          </a:p>
          <a:p>
            <a:r>
              <a:rPr lang="en-US" sz="2400" dirty="0"/>
              <a:t>Doing data differently – numbers or words?</a:t>
            </a:r>
          </a:p>
          <a:p>
            <a:r>
              <a:rPr lang="en-US" sz="2400" dirty="0"/>
              <a:t>Advent of programmatic assessment and technology testing… (still grappling with professionalism!)</a:t>
            </a:r>
          </a:p>
        </p:txBody>
      </p:sp>
    </p:spTree>
    <p:extLst>
      <p:ext uri="{BB962C8B-B14F-4D97-AF65-F5344CB8AC3E}">
        <p14:creationId xmlns:p14="http://schemas.microsoft.com/office/powerpoint/2010/main" val="160173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1D11-12B5-0A48-8EAE-0984F723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Concerns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A38EF-86CF-794B-A570-74D19A4F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515" y="640081"/>
            <a:ext cx="7121375" cy="577457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Learners:</a:t>
            </a:r>
          </a:p>
          <a:p>
            <a:r>
              <a:rPr lang="en-US" sz="2400" dirty="0"/>
              <a:t>Purpose? Discordant views of learner/supervisor </a:t>
            </a:r>
          </a:p>
          <a:p>
            <a:r>
              <a:rPr lang="en-US" sz="2400" dirty="0"/>
              <a:t>Output? Tick box exercises and gaming</a:t>
            </a:r>
          </a:p>
          <a:p>
            <a:r>
              <a:rPr lang="en-US" sz="2400" dirty="0"/>
              <a:t>(Harmful) impact of simply ‘measuring’ of assessment activities </a:t>
            </a:r>
            <a:r>
              <a:rPr lang="en-US" sz="2000" dirty="0"/>
              <a:t>(Archer and Prinsloo 2019; Foster and Francis 2019)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Faculty</a:t>
            </a:r>
          </a:p>
          <a:p>
            <a:r>
              <a:rPr lang="en-US" sz="2400" dirty="0"/>
              <a:t>Skills to deliver effective supervision and feedback?</a:t>
            </a:r>
          </a:p>
          <a:p>
            <a:r>
              <a:rPr lang="en-US" sz="2400" dirty="0"/>
              <a:t>Relationships and power dynamics: ‘weaponizing’ measurement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Organisations</a:t>
            </a:r>
          </a:p>
          <a:p>
            <a:r>
              <a:rPr lang="en-US" sz="2400" dirty="0"/>
              <a:t>Making time to deliver assessment (alongside everything else)</a:t>
            </a:r>
          </a:p>
          <a:p>
            <a:r>
              <a:rPr lang="en-US" sz="2400" dirty="0"/>
              <a:t>Creating appropriate learning environments</a:t>
            </a:r>
          </a:p>
          <a:p>
            <a:r>
              <a:rPr lang="en-US" sz="2400" dirty="0"/>
              <a:t>Making time for faculty development</a:t>
            </a:r>
          </a:p>
        </p:txBody>
      </p:sp>
      <p:pic>
        <p:nvPicPr>
          <p:cNvPr id="7" name="Picture Placeholder 3" descr="Frustrated-student-400x200.jpg">
            <a:extLst>
              <a:ext uri="{FF2B5EF4-FFF2-40B4-BE49-F238E27FC236}">
                <a16:creationId xmlns:a16="http://schemas.microsoft.com/office/drawing/2014/main" id="{A31B0E61-16F2-F644-8357-73F24E286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5" r="31205"/>
          <a:stretch>
            <a:fillRect/>
          </a:stretch>
        </p:blipFill>
        <p:spPr>
          <a:xfrm>
            <a:off x="125867" y="1109125"/>
            <a:ext cx="4640305" cy="4319709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7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61D8F4-C440-2F4A-B836-D65D4D402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Failure to embrace 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messages and lessons from wider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6235F-8FE7-534D-9072-280FD3780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dirty="0"/>
              <a:t>Taxonomies, tools and pedagogies</a:t>
            </a:r>
          </a:p>
          <a:p>
            <a:endParaRPr lang="en-US" sz="1600" dirty="0"/>
          </a:p>
          <a:p>
            <a:r>
              <a:rPr lang="en-US" sz="1600" dirty="0"/>
              <a:t>Evolution of taxonomies to absorb metacognitive functions, student engagement, motivation and behaviours</a:t>
            </a:r>
          </a:p>
          <a:p>
            <a:endParaRPr lang="en-US" sz="1600" dirty="0"/>
          </a:p>
          <a:p>
            <a:r>
              <a:rPr lang="en-US" sz="1600" dirty="0"/>
              <a:t>Active engagement with established and new assessment ideas (e.g., Sambell and Brown 2019, 2020). </a:t>
            </a:r>
          </a:p>
          <a:p>
            <a:endParaRPr lang="en-US" sz="1600" dirty="0"/>
          </a:p>
          <a:p>
            <a:pPr lvl="1"/>
            <a:r>
              <a:rPr lang="en-US" sz="1600" dirty="0"/>
              <a:t>Assessment (fit) for learning with actionable feedback (</a:t>
            </a:r>
            <a:r>
              <a:rPr lang="en-US" sz="1600" dirty="0" err="1"/>
              <a:t>Wiliam</a:t>
            </a:r>
            <a:r>
              <a:rPr lang="en-US" sz="1600" dirty="0"/>
              <a:t>; </a:t>
            </a:r>
            <a:r>
              <a:rPr lang="en-US" sz="1600" dirty="0" err="1"/>
              <a:t>Boud</a:t>
            </a:r>
            <a:r>
              <a:rPr lang="en-US" sz="1600" dirty="0"/>
              <a:t>); Non graded passes (Dahlgren, </a:t>
            </a:r>
            <a:r>
              <a:rPr lang="en-US" sz="1600" dirty="0" err="1"/>
              <a:t>Tannock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Authentic, </a:t>
            </a:r>
            <a:r>
              <a:rPr lang="en-US" sz="1600" b="1" dirty="0"/>
              <a:t>active</a:t>
            </a:r>
            <a:r>
              <a:rPr lang="en-US" sz="1600" dirty="0"/>
              <a:t> assessment? Challenge, and desirable difficulties (Bjork &amp; Bjork)</a:t>
            </a:r>
          </a:p>
          <a:p>
            <a:pPr lvl="1"/>
            <a:r>
              <a:rPr lang="en-US" sz="1600" dirty="0"/>
              <a:t>Compassionate assessment? Supporting learners, faculty and patients.</a:t>
            </a:r>
          </a:p>
          <a:p>
            <a:pPr lvl="1"/>
            <a:endParaRPr lang="en-US" sz="1600" dirty="0"/>
          </a:p>
          <a:p>
            <a:r>
              <a:rPr lang="en-US" sz="1600" dirty="0"/>
              <a:t>Actively link assessment outcomes with healthcare outcomes (e.g., Tamblyn)</a:t>
            </a:r>
          </a:p>
          <a:p>
            <a:r>
              <a:rPr lang="en-US" sz="1600" dirty="0"/>
              <a:t>Net result = failure to move towards ‘sustainable assessment’ (</a:t>
            </a:r>
            <a:r>
              <a:rPr lang="en-US" sz="1600" dirty="0" err="1"/>
              <a:t>Boud</a:t>
            </a:r>
            <a:r>
              <a:rPr lang="en-US" sz="1600" dirty="0"/>
              <a:t>, </a:t>
            </a:r>
            <a:r>
              <a:rPr lang="en-US" sz="1600" dirty="0" err="1"/>
              <a:t>Boud</a:t>
            </a:r>
            <a:r>
              <a:rPr lang="en-US" sz="1600" dirty="0"/>
              <a:t> &amp; Soler)</a:t>
            </a:r>
          </a:p>
        </p:txBody>
      </p:sp>
    </p:spTree>
    <p:extLst>
      <p:ext uri="{BB962C8B-B14F-4D97-AF65-F5344CB8AC3E}">
        <p14:creationId xmlns:p14="http://schemas.microsoft.com/office/powerpoint/2010/main" val="29648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85695-9577-1F42-8014-8E46EA7F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Are we too dependent?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9EB981-C439-7642-B7C6-55EFF6501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2894530"/>
            <a:ext cx="4887685" cy="32095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Initially transformative, but does it now restrict our thinking?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Focus on tools, not systems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Assessment = pass fail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Feedback = absent or ‘grade justification’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Processes = institutional requirements and regulations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3" descr="Pyramid1-e1408506607495.png">
            <a:extLst>
              <a:ext uri="{FF2B5EF4-FFF2-40B4-BE49-F238E27FC236}">
                <a16:creationId xmlns:a16="http://schemas.microsoft.com/office/drawing/2014/main" id="{C81971A6-0C9F-D342-BAE1-DC88156E4B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r="22622" b="-1"/>
          <a:stretch/>
        </p:blipFill>
        <p:spPr>
          <a:xfrm>
            <a:off x="6749145" y="573678"/>
            <a:ext cx="5103206" cy="57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9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se tinted specs.jpg">
            <a:extLst>
              <a:ext uri="{FF2B5EF4-FFF2-40B4-BE49-F238E27FC236}">
                <a16:creationId xmlns:a16="http://schemas.microsoft.com/office/drawing/2014/main" id="{0885B546-C659-8A41-9257-F4505061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1844675"/>
            <a:ext cx="4211638" cy="2339975"/>
          </a:xfrm>
          <a:prstGeom prst="rect">
            <a:avLst/>
          </a:prstGeom>
        </p:spPr>
      </p:pic>
      <p:pic>
        <p:nvPicPr>
          <p:cNvPr id="5" name="Picture 4" descr="A person holding a tablet&#10;&#10;Description automatically generated with low confidence">
            <a:extLst>
              <a:ext uri="{FF2B5EF4-FFF2-40B4-BE49-F238E27FC236}">
                <a16:creationId xmlns:a16="http://schemas.microsoft.com/office/drawing/2014/main" id="{96AC8CB4-63B2-EB4D-98A8-22EB4B16A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450" y="1844675"/>
            <a:ext cx="1449388" cy="1216025"/>
          </a:xfrm>
          <a:prstGeom prst="rect">
            <a:avLst/>
          </a:prstGeom>
        </p:spPr>
      </p:pic>
      <p:pic>
        <p:nvPicPr>
          <p:cNvPr id="7" name="Picture 6" descr="A picture containing person, person, holding, object&#10;&#10;Description automatically generated">
            <a:extLst>
              <a:ext uri="{FF2B5EF4-FFF2-40B4-BE49-F238E27FC236}">
                <a16:creationId xmlns:a16="http://schemas.microsoft.com/office/drawing/2014/main" id="{91DF7145-8239-B14F-AF74-1FB63D995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450" y="3128963"/>
            <a:ext cx="1449388" cy="1055688"/>
          </a:xfrm>
          <a:prstGeom prst="rect">
            <a:avLst/>
          </a:prstGeom>
        </p:spPr>
      </p:pic>
      <p:pic>
        <p:nvPicPr>
          <p:cNvPr id="17" name="Picture Placeholder 3" descr="quote-begin-challenging-your-own-assumptions-your-assumptions-are-your-windows-on-the-world-scrub-them-alan-alda-2638.jpg">
            <a:extLst>
              <a:ext uri="{FF2B5EF4-FFF2-40B4-BE49-F238E27FC236}">
                <a16:creationId xmlns:a16="http://schemas.microsoft.com/office/drawing/2014/main" id="{58348D08-C1CF-BB44-A2D0-08255E841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" b="-3"/>
          <a:stretch/>
        </p:blipFill>
        <p:spPr>
          <a:xfrm>
            <a:off x="1098550" y="4252913"/>
            <a:ext cx="4313238" cy="2041525"/>
          </a:xfrm>
          <a:prstGeom prst="rect">
            <a:avLst/>
          </a:prstGeom>
        </p:spPr>
      </p:pic>
      <p:pic>
        <p:nvPicPr>
          <p:cNvPr id="11" name="Content Placeholder 10" descr="Mobile device with apps">
            <a:extLst>
              <a:ext uri="{FF2B5EF4-FFF2-40B4-BE49-F238E27FC236}">
                <a16:creationId xmlns:a16="http://schemas.microsoft.com/office/drawing/2014/main" id="{C59AA9E8-EEB0-DE4B-9355-BE4595386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50775" r="11204"/>
          <a:stretch/>
        </p:blipFill>
        <p:spPr>
          <a:xfrm>
            <a:off x="5481638" y="4252913"/>
            <a:ext cx="1346200" cy="2041525"/>
          </a:xfrm>
          <a:prstGeom prst="rect">
            <a:avLst/>
          </a:prstGeom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18C45032-9C72-4146-B315-4F047C194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1844675"/>
            <a:ext cx="4195763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44BAA-E4C3-444A-8C02-99242CD4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 the rise in educational technologies (for assessment) in health education ‘</a:t>
            </a:r>
            <a:r>
              <a:rPr lang="en-US" dirty="0"/>
              <a:t>save’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us ?</a:t>
            </a:r>
          </a:p>
        </p:txBody>
      </p:sp>
    </p:spTree>
    <p:extLst>
      <p:ext uri="{BB962C8B-B14F-4D97-AF65-F5344CB8AC3E}">
        <p14:creationId xmlns:p14="http://schemas.microsoft.com/office/powerpoint/2010/main" val="35868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20653</TotalTime>
  <Words>2284</Words>
  <Application>Microsoft Macintosh PowerPoint</Application>
  <PresentationFormat>Widescreen</PresentationFormat>
  <Paragraphs>282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1_Office Theme</vt:lpstr>
      <vt:lpstr>What’s wrong with assessment in medical education?  How can we assess more authentically + how can technology help, rather than hinder us?</vt:lpstr>
      <vt:lpstr>What’s wrong with assessment?</vt:lpstr>
      <vt:lpstr>Looking back to the future</vt:lpstr>
      <vt:lpstr>A test: Some sacred cows of HPE assessment</vt:lpstr>
      <vt:lpstr>PowerPoint Presentation</vt:lpstr>
      <vt:lpstr>Concerns and challenges</vt:lpstr>
      <vt:lpstr>Failure to embrace  messages and lessons from wider education</vt:lpstr>
      <vt:lpstr>Are we too dependent?</vt:lpstr>
      <vt:lpstr>Can the rise in educational technologies (for assessment) in health education ‘save’ us ?</vt:lpstr>
      <vt:lpstr>Shout out…  Think about the last year</vt:lpstr>
      <vt:lpstr>PowerPoint Presentation</vt:lpstr>
      <vt:lpstr>PowerPoint Presentation</vt:lpstr>
      <vt:lpstr>Have we lost our way?</vt:lpstr>
      <vt:lpstr>Technology under the education spotlight? </vt:lpstr>
      <vt:lpstr>How can we assess more authentically, and enhance with technology? </vt:lpstr>
      <vt:lpstr>Embrace  messages and lessons from wider education</vt:lpstr>
      <vt:lpstr>PowerPoint Presentation</vt:lpstr>
      <vt:lpstr>Some assessment design challenges …</vt:lpstr>
      <vt:lpstr>Cognitive – retrieve, comprehend (apply) </vt:lpstr>
      <vt:lpstr>Cognitive – analyse, specify, generalise</vt:lpstr>
      <vt:lpstr>Cognitive – Planning, decision making, problem solving (Utilise)</vt:lpstr>
      <vt:lpstr>PowerPoint Presentation</vt:lpstr>
      <vt:lpstr>Plan for a better (technology enhanced) assessment future… ?</vt:lpstr>
      <vt:lpstr>Deal with the digital divide. It’s more than just devices!</vt:lpstr>
      <vt:lpstr>Whole system design (Jisc 2016)</vt:lpstr>
      <vt:lpstr>1. Advancing assessment authenticity</vt:lpstr>
      <vt:lpstr>2. Learner engagement matters</vt:lpstr>
      <vt:lpstr>3. Enhancing design and scheduling</vt:lpstr>
      <vt:lpstr>4. Rebuilding faith in assessment partnerships</vt:lpstr>
      <vt:lpstr>5. Achievement and improvement: Is learning taking place?</vt:lpstr>
      <vt:lpstr>5. Is learning taking place?</vt:lpstr>
      <vt:lpstr>Looking to the future</vt:lpstr>
      <vt:lpstr>Aspiring for a better assessment technology future?</vt:lpstr>
      <vt:lpstr>PowerPoint Presentation</vt:lpstr>
      <vt:lpstr>PowerPoint Presentation</vt:lpstr>
      <vt:lpstr>Gathering data, making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 fields and pastures new? Could Covid-19 be our opportunity to reshape assessment? </dc:title>
  <dc:creator>Richard Fuller</dc:creator>
  <cp:lastModifiedBy>Richard Fuller</cp:lastModifiedBy>
  <cp:revision>42</cp:revision>
  <cp:lastPrinted>2022-03-02T09:55:19Z</cp:lastPrinted>
  <dcterms:created xsi:type="dcterms:W3CDTF">2020-11-08T11:39:10Z</dcterms:created>
  <dcterms:modified xsi:type="dcterms:W3CDTF">2022-03-09T10:19:46Z</dcterms:modified>
</cp:coreProperties>
</file>